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6"/>
  </p:notesMasterIdLst>
  <p:sldIdLst>
    <p:sldId id="256" r:id="rId5"/>
  </p:sldIdLst>
  <p:sldSz cx="43891200" cy="32918400"/>
  <p:notesSz cx="20104100" cy="10877550"/>
  <p:defaultTextStyle>
    <a:defPPr>
      <a:defRPr kern="0"/>
    </a:defPPr>
  </p:defaultTextStyle>
  <p:extLst>
    <p:ext uri="{EFAFB233-063F-42B5-8137-9DF3F51BA10A}">
      <p15:sldGuideLst xmlns:p15="http://schemas.microsoft.com/office/powerpoint/2012/main">
        <p15:guide id="1" orient="horz" pos="8716" userDrawn="1">
          <p15:clr>
            <a:srgbClr val="A4A3A4"/>
          </p15:clr>
        </p15:guide>
        <p15:guide id="2" pos="47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 d="100"/>
          <a:sy n="16" d="100"/>
        </p:scale>
        <p:origin x="1637" y="96"/>
      </p:cViewPr>
      <p:guideLst>
        <p:guide orient="horz" pos="8716"/>
        <p:guide pos="47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445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1387138" y="0"/>
            <a:ext cx="8712200" cy="544513"/>
          </a:xfrm>
          <a:prstGeom prst="rect">
            <a:avLst/>
          </a:prstGeom>
        </p:spPr>
        <p:txBody>
          <a:bodyPr vert="horz" lIns="91440" tIns="45720" rIns="91440" bIns="45720" rtlCol="0"/>
          <a:lstStyle>
            <a:lvl1pPr algn="r">
              <a:defRPr sz="1200"/>
            </a:lvl1pPr>
          </a:lstStyle>
          <a:p>
            <a:fld id="{64C16547-D484-42D1-A8B4-F4216880A21F}" type="datetimeFigureOut">
              <a:rPr lang="en-US" smtClean="0"/>
              <a:t>5/12/2023</a:t>
            </a:fld>
            <a:endParaRPr lang="en-US"/>
          </a:p>
        </p:txBody>
      </p:sp>
      <p:sp>
        <p:nvSpPr>
          <p:cNvPr id="4" name="Slide Image Placeholder 3"/>
          <p:cNvSpPr>
            <a:spLocks noGrp="1" noRot="1" noChangeAspect="1"/>
          </p:cNvSpPr>
          <p:nvPr>
            <p:ph type="sldImg" idx="2"/>
          </p:nvPr>
        </p:nvSpPr>
        <p:spPr>
          <a:xfrm>
            <a:off x="7605713" y="1360488"/>
            <a:ext cx="4892675" cy="36703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009775" y="5235575"/>
            <a:ext cx="16084550" cy="4283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333038"/>
            <a:ext cx="8712200" cy="5445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1387138" y="10333038"/>
            <a:ext cx="8712200" cy="544512"/>
          </a:xfrm>
          <a:prstGeom prst="rect">
            <a:avLst/>
          </a:prstGeom>
        </p:spPr>
        <p:txBody>
          <a:bodyPr vert="horz" lIns="91440" tIns="45720" rIns="91440" bIns="45720" rtlCol="0" anchor="b"/>
          <a:lstStyle>
            <a:lvl1pPr algn="r">
              <a:defRPr sz="1200"/>
            </a:lvl1pPr>
          </a:lstStyle>
          <a:p>
            <a:fld id="{3A977BBA-5D1F-4108-AB04-EB78214C5018}" type="slidenum">
              <a:rPr lang="en-US" smtClean="0"/>
              <a:t>‹#›</a:t>
            </a:fld>
            <a:endParaRPr lang="en-US"/>
          </a:p>
        </p:txBody>
      </p:sp>
    </p:spTree>
    <p:extLst>
      <p:ext uri="{BB962C8B-B14F-4D97-AF65-F5344CB8AC3E}">
        <p14:creationId xmlns:p14="http://schemas.microsoft.com/office/powerpoint/2010/main" val="46789788"/>
      </p:ext>
    </p:extLst>
  </p:cSld>
  <p:clrMap bg1="lt1" tx1="dk1" bg2="lt2" tx2="dk2" accent1="accent1" accent2="accent2" accent3="accent3" accent4="accent4" accent5="accent5" accent6="accent6" hlink="hlink" folHlink="folHlink"/>
  <p:notesStyle>
    <a:lvl1pPr marL="0" algn="l" defTabSz="2266482" rtl="0" eaLnBrk="1" latinLnBrk="0" hangingPunct="1">
      <a:defRPr sz="2975" kern="1200">
        <a:solidFill>
          <a:schemeClr val="tx1"/>
        </a:solidFill>
        <a:latin typeface="+mn-lt"/>
        <a:ea typeface="+mn-ea"/>
        <a:cs typeface="+mn-cs"/>
      </a:defRPr>
    </a:lvl1pPr>
    <a:lvl2pPr marL="1133241" algn="l" defTabSz="2266482" rtl="0" eaLnBrk="1" latinLnBrk="0" hangingPunct="1">
      <a:defRPr sz="2975" kern="1200">
        <a:solidFill>
          <a:schemeClr val="tx1"/>
        </a:solidFill>
        <a:latin typeface="+mn-lt"/>
        <a:ea typeface="+mn-ea"/>
        <a:cs typeface="+mn-cs"/>
      </a:defRPr>
    </a:lvl2pPr>
    <a:lvl3pPr marL="2266482" algn="l" defTabSz="2266482" rtl="0" eaLnBrk="1" latinLnBrk="0" hangingPunct="1">
      <a:defRPr sz="2975" kern="1200">
        <a:solidFill>
          <a:schemeClr val="tx1"/>
        </a:solidFill>
        <a:latin typeface="+mn-lt"/>
        <a:ea typeface="+mn-ea"/>
        <a:cs typeface="+mn-cs"/>
      </a:defRPr>
    </a:lvl3pPr>
    <a:lvl4pPr marL="3399726" algn="l" defTabSz="2266482" rtl="0" eaLnBrk="1" latinLnBrk="0" hangingPunct="1">
      <a:defRPr sz="2975" kern="1200">
        <a:solidFill>
          <a:schemeClr val="tx1"/>
        </a:solidFill>
        <a:latin typeface="+mn-lt"/>
        <a:ea typeface="+mn-ea"/>
        <a:cs typeface="+mn-cs"/>
      </a:defRPr>
    </a:lvl4pPr>
    <a:lvl5pPr marL="4532967" algn="l" defTabSz="2266482" rtl="0" eaLnBrk="1" latinLnBrk="0" hangingPunct="1">
      <a:defRPr sz="2975" kern="1200">
        <a:solidFill>
          <a:schemeClr val="tx1"/>
        </a:solidFill>
        <a:latin typeface="+mn-lt"/>
        <a:ea typeface="+mn-ea"/>
        <a:cs typeface="+mn-cs"/>
      </a:defRPr>
    </a:lvl5pPr>
    <a:lvl6pPr marL="5666209" algn="l" defTabSz="2266482" rtl="0" eaLnBrk="1" latinLnBrk="0" hangingPunct="1">
      <a:defRPr sz="2975" kern="1200">
        <a:solidFill>
          <a:schemeClr val="tx1"/>
        </a:solidFill>
        <a:latin typeface="+mn-lt"/>
        <a:ea typeface="+mn-ea"/>
        <a:cs typeface="+mn-cs"/>
      </a:defRPr>
    </a:lvl6pPr>
    <a:lvl7pPr marL="6799450" algn="l" defTabSz="2266482" rtl="0" eaLnBrk="1" latinLnBrk="0" hangingPunct="1">
      <a:defRPr sz="2975" kern="1200">
        <a:solidFill>
          <a:schemeClr val="tx1"/>
        </a:solidFill>
        <a:latin typeface="+mn-lt"/>
        <a:ea typeface="+mn-ea"/>
        <a:cs typeface="+mn-cs"/>
      </a:defRPr>
    </a:lvl7pPr>
    <a:lvl8pPr marL="7932691" algn="l" defTabSz="2266482" rtl="0" eaLnBrk="1" latinLnBrk="0" hangingPunct="1">
      <a:defRPr sz="2975" kern="1200">
        <a:solidFill>
          <a:schemeClr val="tx1"/>
        </a:solidFill>
        <a:latin typeface="+mn-lt"/>
        <a:ea typeface="+mn-ea"/>
        <a:cs typeface="+mn-cs"/>
      </a:defRPr>
    </a:lvl8pPr>
    <a:lvl9pPr marL="9065932" algn="l" defTabSz="2266482" rtl="0" eaLnBrk="1" latinLnBrk="0" hangingPunct="1">
      <a:defRPr sz="29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05713" y="1360488"/>
            <a:ext cx="4892675" cy="3670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977BBA-5D1F-4108-AB04-EB78214C5018}" type="slidenum">
              <a:rPr lang="en-US" smtClean="0"/>
              <a:t>1</a:t>
            </a:fld>
            <a:endParaRPr lang="en-US"/>
          </a:p>
        </p:txBody>
      </p:sp>
    </p:spTree>
    <p:extLst>
      <p:ext uri="{BB962C8B-B14F-4D97-AF65-F5344CB8AC3E}">
        <p14:creationId xmlns:p14="http://schemas.microsoft.com/office/powerpoint/2010/main" val="8601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91839" y="10204706"/>
            <a:ext cx="37307522" cy="1226361"/>
          </a:xfrm>
          <a:prstGeom prst="rect">
            <a:avLst/>
          </a:prstGeom>
        </p:spPr>
        <p:txBody>
          <a:bodyPr wrap="square" lIns="0" tIns="0" rIns="0" bIns="0">
            <a:spAutoFit/>
          </a:bodyPr>
          <a:lstStyle>
            <a:lvl1pPr>
              <a:defRPr sz="7969" b="0" i="0">
                <a:solidFill>
                  <a:srgbClr val="008000"/>
                </a:solidFill>
                <a:latin typeface="Arial Black"/>
                <a:cs typeface="Arial Black"/>
              </a:defRPr>
            </a:lvl1pPr>
          </a:lstStyle>
          <a:p>
            <a:endParaRPr/>
          </a:p>
        </p:txBody>
      </p:sp>
      <p:sp>
        <p:nvSpPr>
          <p:cNvPr id="3" name="Holder 3"/>
          <p:cNvSpPr>
            <a:spLocks noGrp="1"/>
          </p:cNvSpPr>
          <p:nvPr>
            <p:ph type="subTitle" idx="4"/>
          </p:nvPr>
        </p:nvSpPr>
        <p:spPr>
          <a:xfrm>
            <a:off x="6583680" y="18434308"/>
            <a:ext cx="307238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49427" y="98602"/>
            <a:ext cx="23792351" cy="1226361"/>
          </a:xfrm>
        </p:spPr>
        <p:txBody>
          <a:bodyPr lIns="0" tIns="0" rIns="0" bIns="0"/>
          <a:lstStyle>
            <a:lvl1pPr>
              <a:defRPr sz="7969" b="0" i="0">
                <a:solidFill>
                  <a:srgbClr val="008000"/>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0049427" y="98602"/>
            <a:ext cx="23792351" cy="1226361"/>
          </a:xfrm>
        </p:spPr>
        <p:txBody>
          <a:bodyPr lIns="0" tIns="0" rIns="0" bIns="0"/>
          <a:lstStyle>
            <a:lvl1pPr>
              <a:defRPr sz="7969" b="0" i="0">
                <a:solidFill>
                  <a:srgbClr val="008000"/>
                </a:solidFill>
                <a:latin typeface="Arial Black"/>
                <a:cs typeface="Arial Black"/>
              </a:defRPr>
            </a:lvl1pPr>
          </a:lstStyle>
          <a:p>
            <a:endParaRPr/>
          </a:p>
        </p:txBody>
      </p:sp>
      <p:sp>
        <p:nvSpPr>
          <p:cNvPr id="3" name="Holder 3"/>
          <p:cNvSpPr>
            <a:spLocks noGrp="1"/>
          </p:cNvSpPr>
          <p:nvPr>
            <p:ph sz="half" idx="2"/>
          </p:nvPr>
        </p:nvSpPr>
        <p:spPr>
          <a:xfrm>
            <a:off x="2194560" y="7571235"/>
            <a:ext cx="19092673"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2603967" y="7571235"/>
            <a:ext cx="19092673"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0049427" y="98602"/>
            <a:ext cx="23792351" cy="1226361"/>
          </a:xfrm>
        </p:spPr>
        <p:txBody>
          <a:bodyPr lIns="0" tIns="0" rIns="0" bIns="0"/>
          <a:lstStyle>
            <a:lvl1pPr>
              <a:defRPr sz="7969" b="0" i="0">
                <a:solidFill>
                  <a:srgbClr val="008000"/>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40437051" y="251226"/>
            <a:ext cx="3099279" cy="2394009"/>
          </a:xfrm>
          <a:prstGeom prst="rect">
            <a:avLst/>
          </a:prstGeom>
        </p:spPr>
      </p:pic>
      <p:pic>
        <p:nvPicPr>
          <p:cNvPr id="17" name="bg object 17"/>
          <p:cNvPicPr/>
          <p:nvPr/>
        </p:nvPicPr>
        <p:blipFill>
          <a:blip r:embed="rId8" cstate="print"/>
          <a:stretch>
            <a:fillRect/>
          </a:stretch>
        </p:blipFill>
        <p:spPr>
          <a:xfrm>
            <a:off x="670638" y="215335"/>
            <a:ext cx="7417572" cy="1349744"/>
          </a:xfrm>
          <a:prstGeom prst="rect">
            <a:avLst/>
          </a:prstGeom>
        </p:spPr>
      </p:pic>
      <p:sp>
        <p:nvSpPr>
          <p:cNvPr id="2" name="Holder 2"/>
          <p:cNvSpPr>
            <a:spLocks noGrp="1"/>
          </p:cNvSpPr>
          <p:nvPr>
            <p:ph type="title"/>
          </p:nvPr>
        </p:nvSpPr>
        <p:spPr>
          <a:xfrm>
            <a:off x="10049427" y="98602"/>
            <a:ext cx="23792351" cy="561692"/>
          </a:xfrm>
          <a:prstGeom prst="rect">
            <a:avLst/>
          </a:prstGeom>
        </p:spPr>
        <p:txBody>
          <a:bodyPr wrap="square" lIns="0" tIns="0" rIns="0" bIns="0">
            <a:spAutoFit/>
          </a:bodyPr>
          <a:lstStyle>
            <a:lvl1pPr>
              <a:defRPr sz="3650" b="0" i="0">
                <a:solidFill>
                  <a:srgbClr val="008000"/>
                </a:solidFill>
                <a:latin typeface="Arial Black"/>
                <a:cs typeface="Arial Black"/>
              </a:defRPr>
            </a:lvl1pPr>
          </a:lstStyle>
          <a:p>
            <a:endParaRPr/>
          </a:p>
        </p:txBody>
      </p:sp>
      <p:sp>
        <p:nvSpPr>
          <p:cNvPr id="3" name="Holder 3"/>
          <p:cNvSpPr>
            <a:spLocks noGrp="1"/>
          </p:cNvSpPr>
          <p:nvPr>
            <p:ph type="body" idx="1"/>
          </p:nvPr>
        </p:nvSpPr>
        <p:spPr>
          <a:xfrm>
            <a:off x="2194560" y="7571235"/>
            <a:ext cx="3950208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4923008" y="30614118"/>
            <a:ext cx="14045184"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194561" y="30614118"/>
            <a:ext cx="10094976"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5/12/2023</a:t>
            </a:fld>
            <a:endParaRPr lang="en-US"/>
          </a:p>
        </p:txBody>
      </p:sp>
      <p:sp>
        <p:nvSpPr>
          <p:cNvPr id="6" name="Holder 6"/>
          <p:cNvSpPr>
            <a:spLocks noGrp="1"/>
          </p:cNvSpPr>
          <p:nvPr>
            <p:ph type="sldNum" sz="quarter" idx="7"/>
          </p:nvPr>
        </p:nvSpPr>
        <p:spPr>
          <a:xfrm>
            <a:off x="31601667" y="30614118"/>
            <a:ext cx="10094976"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998159">
        <a:defRPr>
          <a:latin typeface="+mn-lt"/>
          <a:ea typeface="+mn-ea"/>
          <a:cs typeface="+mn-cs"/>
        </a:defRPr>
      </a:lvl2pPr>
      <a:lvl3pPr marL="1996318">
        <a:defRPr>
          <a:latin typeface="+mn-lt"/>
          <a:ea typeface="+mn-ea"/>
          <a:cs typeface="+mn-cs"/>
        </a:defRPr>
      </a:lvl3pPr>
      <a:lvl4pPr marL="2994477">
        <a:defRPr>
          <a:latin typeface="+mn-lt"/>
          <a:ea typeface="+mn-ea"/>
          <a:cs typeface="+mn-cs"/>
        </a:defRPr>
      </a:lvl4pPr>
      <a:lvl5pPr marL="3992636">
        <a:defRPr>
          <a:latin typeface="+mn-lt"/>
          <a:ea typeface="+mn-ea"/>
          <a:cs typeface="+mn-cs"/>
        </a:defRPr>
      </a:lvl5pPr>
      <a:lvl6pPr marL="4990795">
        <a:defRPr>
          <a:latin typeface="+mn-lt"/>
          <a:ea typeface="+mn-ea"/>
          <a:cs typeface="+mn-cs"/>
        </a:defRPr>
      </a:lvl6pPr>
      <a:lvl7pPr marL="5988954">
        <a:defRPr>
          <a:latin typeface="+mn-lt"/>
          <a:ea typeface="+mn-ea"/>
          <a:cs typeface="+mn-cs"/>
        </a:defRPr>
      </a:lvl7pPr>
      <a:lvl8pPr marL="6987113">
        <a:defRPr>
          <a:latin typeface="+mn-lt"/>
          <a:ea typeface="+mn-ea"/>
          <a:cs typeface="+mn-cs"/>
        </a:defRPr>
      </a:lvl8pPr>
      <a:lvl9pPr marL="7985272">
        <a:defRPr>
          <a:latin typeface="+mn-lt"/>
          <a:ea typeface="+mn-ea"/>
          <a:cs typeface="+mn-cs"/>
        </a:defRPr>
      </a:lvl9pPr>
    </p:bodyStyle>
    <p:otherStyle>
      <a:lvl1pPr marL="0">
        <a:defRPr>
          <a:latin typeface="+mn-lt"/>
          <a:ea typeface="+mn-ea"/>
          <a:cs typeface="+mn-cs"/>
        </a:defRPr>
      </a:lvl1pPr>
      <a:lvl2pPr marL="998159">
        <a:defRPr>
          <a:latin typeface="+mn-lt"/>
          <a:ea typeface="+mn-ea"/>
          <a:cs typeface="+mn-cs"/>
        </a:defRPr>
      </a:lvl2pPr>
      <a:lvl3pPr marL="1996318">
        <a:defRPr>
          <a:latin typeface="+mn-lt"/>
          <a:ea typeface="+mn-ea"/>
          <a:cs typeface="+mn-cs"/>
        </a:defRPr>
      </a:lvl3pPr>
      <a:lvl4pPr marL="2994477">
        <a:defRPr>
          <a:latin typeface="+mn-lt"/>
          <a:ea typeface="+mn-ea"/>
          <a:cs typeface="+mn-cs"/>
        </a:defRPr>
      </a:lvl4pPr>
      <a:lvl5pPr marL="3992636">
        <a:defRPr>
          <a:latin typeface="+mn-lt"/>
          <a:ea typeface="+mn-ea"/>
          <a:cs typeface="+mn-cs"/>
        </a:defRPr>
      </a:lvl5pPr>
      <a:lvl6pPr marL="4990795">
        <a:defRPr>
          <a:latin typeface="+mn-lt"/>
          <a:ea typeface="+mn-ea"/>
          <a:cs typeface="+mn-cs"/>
        </a:defRPr>
      </a:lvl6pPr>
      <a:lvl7pPr marL="5988954">
        <a:defRPr>
          <a:latin typeface="+mn-lt"/>
          <a:ea typeface="+mn-ea"/>
          <a:cs typeface="+mn-cs"/>
        </a:defRPr>
      </a:lvl7pPr>
      <a:lvl8pPr marL="6987113">
        <a:defRPr>
          <a:latin typeface="+mn-lt"/>
          <a:ea typeface="+mn-ea"/>
          <a:cs typeface="+mn-cs"/>
        </a:defRPr>
      </a:lvl8pPr>
      <a:lvl9pPr marL="798527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jpeg"/><Relationship Id="rId26" Type="http://schemas.openxmlformats.org/officeDocument/2006/relationships/image" Target="../media/image23.png"/><Relationship Id="rId3" Type="http://schemas.openxmlformats.org/officeDocument/2006/relationships/hyperlink" Target="mailto:Angel.Rodriguez@uvu.edu" TargetMode="External"/><Relationship Id="rId21" Type="http://schemas.openxmlformats.org/officeDocument/2006/relationships/image" Target="../media/image18.jpeg"/><Relationship Id="rId34"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hyperlink" Target="https://doi.org/10.6084/m9.figshare.5047666.v5" TargetMode="External"/><Relationship Id="rId17" Type="http://schemas.openxmlformats.org/officeDocument/2006/relationships/image" Target="../media/image14.jpeg"/><Relationship Id="rId25" Type="http://schemas.openxmlformats.org/officeDocument/2006/relationships/image" Target="../media/image22.jpeg"/><Relationship Id="rId33"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13.jpeg"/><Relationship Id="rId20" Type="http://schemas.openxmlformats.org/officeDocument/2006/relationships/image" Target="../media/image17.jpeg"/><Relationship Id="rId29"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1.jpeg"/><Relationship Id="rId32" Type="http://schemas.openxmlformats.org/officeDocument/2006/relationships/image" Target="../media/image29.pn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20.jpeg"/><Relationship Id="rId28" Type="http://schemas.openxmlformats.org/officeDocument/2006/relationships/image" Target="../media/image25.png"/><Relationship Id="rId10" Type="http://schemas.openxmlformats.org/officeDocument/2006/relationships/image" Target="../media/image8.png"/><Relationship Id="rId19" Type="http://schemas.openxmlformats.org/officeDocument/2006/relationships/image" Target="../media/image16.png"/><Relationship Id="rId31" Type="http://schemas.openxmlformats.org/officeDocument/2006/relationships/image" Target="../media/image28.jpeg"/><Relationship Id="rId4" Type="http://schemas.openxmlformats.org/officeDocument/2006/relationships/hyperlink" Target="mailto:mshekaramiz@uvu.edu" TargetMode="External"/><Relationship Id="rId9" Type="http://schemas.openxmlformats.org/officeDocument/2006/relationships/image" Target="../media/image7.png"/><Relationship Id="rId14" Type="http://schemas.openxmlformats.org/officeDocument/2006/relationships/image" Target="../media/image11.png"/><Relationship Id="rId22" Type="http://schemas.openxmlformats.org/officeDocument/2006/relationships/image" Target="../media/image19.jpe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0788" y="1646932"/>
            <a:ext cx="8223829" cy="460284"/>
          </a:xfrm>
          <a:prstGeom prst="rect">
            <a:avLst/>
          </a:prstGeom>
        </p:spPr>
        <p:txBody>
          <a:bodyPr vert="horz" wrap="square" lIns="0" tIns="29113" rIns="0" bIns="0" rtlCol="0">
            <a:spAutoFit/>
          </a:bodyPr>
          <a:lstStyle/>
          <a:p>
            <a:pPr marL="27727">
              <a:spcBef>
                <a:spcPts val="229"/>
              </a:spcBef>
            </a:pPr>
            <a:r>
              <a:rPr sz="2800" spc="-22" dirty="0">
                <a:solidFill>
                  <a:srgbClr val="44536A"/>
                </a:solidFill>
                <a:latin typeface="Calibri"/>
                <a:cs typeface="Calibri"/>
              </a:rPr>
              <a:t>Intermountain</a:t>
            </a:r>
            <a:r>
              <a:rPr sz="2800" spc="11" dirty="0">
                <a:solidFill>
                  <a:srgbClr val="44536A"/>
                </a:solidFill>
                <a:latin typeface="Calibri"/>
                <a:cs typeface="Calibri"/>
              </a:rPr>
              <a:t> </a:t>
            </a:r>
            <a:r>
              <a:rPr sz="2800" dirty="0">
                <a:solidFill>
                  <a:srgbClr val="44536A"/>
                </a:solidFill>
                <a:latin typeface="Calibri"/>
                <a:cs typeface="Calibri"/>
              </a:rPr>
              <a:t>Engineering,</a:t>
            </a:r>
            <a:r>
              <a:rPr sz="2800" spc="11" dirty="0">
                <a:solidFill>
                  <a:srgbClr val="44536A"/>
                </a:solidFill>
                <a:latin typeface="Calibri"/>
                <a:cs typeface="Calibri"/>
              </a:rPr>
              <a:t> </a:t>
            </a:r>
            <a:r>
              <a:rPr sz="2800" spc="-22" dirty="0">
                <a:solidFill>
                  <a:srgbClr val="44536A"/>
                </a:solidFill>
                <a:latin typeface="Calibri"/>
                <a:cs typeface="Calibri"/>
              </a:rPr>
              <a:t>Technology</a:t>
            </a:r>
            <a:r>
              <a:rPr sz="2800" dirty="0">
                <a:solidFill>
                  <a:srgbClr val="44536A"/>
                </a:solidFill>
                <a:latin typeface="Calibri"/>
                <a:cs typeface="Calibri"/>
              </a:rPr>
              <a:t> and</a:t>
            </a:r>
            <a:r>
              <a:rPr sz="2800" spc="11" dirty="0">
                <a:solidFill>
                  <a:srgbClr val="44536A"/>
                </a:solidFill>
                <a:latin typeface="Calibri"/>
                <a:cs typeface="Calibri"/>
              </a:rPr>
              <a:t> </a:t>
            </a:r>
            <a:r>
              <a:rPr sz="2800" spc="-22" dirty="0">
                <a:solidFill>
                  <a:srgbClr val="44536A"/>
                </a:solidFill>
                <a:latin typeface="Calibri"/>
                <a:cs typeface="Calibri"/>
              </a:rPr>
              <a:t>Computing</a:t>
            </a:r>
            <a:endParaRPr sz="2800" dirty="0">
              <a:latin typeface="Calibri"/>
              <a:cs typeface="Calibri"/>
            </a:endParaRPr>
          </a:p>
        </p:txBody>
      </p:sp>
      <p:sp>
        <p:nvSpPr>
          <p:cNvPr id="3" name="object 3"/>
          <p:cNvSpPr txBox="1">
            <a:spLocks noGrp="1"/>
          </p:cNvSpPr>
          <p:nvPr>
            <p:ph type="title"/>
          </p:nvPr>
        </p:nvSpPr>
        <p:spPr>
          <a:xfrm>
            <a:off x="10049429" y="302133"/>
            <a:ext cx="23792351" cy="2912868"/>
          </a:xfrm>
          <a:prstGeom prst="rect">
            <a:avLst/>
          </a:prstGeom>
        </p:spPr>
        <p:txBody>
          <a:bodyPr vert="horz" wrap="square" lIns="0" tIns="30499" rIns="0" bIns="0" rtlCol="0">
            <a:spAutoFit/>
          </a:bodyPr>
          <a:lstStyle/>
          <a:p>
            <a:pPr algn="ctr">
              <a:lnSpc>
                <a:spcPct val="110000"/>
              </a:lnSpc>
            </a:pPr>
            <a:r>
              <a:rPr lang="en-US" altLang="en-US" sz="8733" dirty="0">
                <a:latin typeface="Arial Black" panose="020B0A04020102020204" pitchFamily="34" charset="0"/>
                <a:cs typeface="Calibri" panose="020F0502020204030204" pitchFamily="34" charset="0"/>
              </a:rPr>
              <a:t>Facial Detection and Tracking by Autonomous Drone </a:t>
            </a:r>
          </a:p>
        </p:txBody>
      </p:sp>
      <p:sp>
        <p:nvSpPr>
          <p:cNvPr id="5" name="object 5"/>
          <p:cNvSpPr txBox="1"/>
          <p:nvPr/>
        </p:nvSpPr>
        <p:spPr>
          <a:xfrm>
            <a:off x="9711032" y="3197614"/>
            <a:ext cx="5428359" cy="2399746"/>
          </a:xfrm>
          <a:prstGeom prst="rect">
            <a:avLst/>
          </a:prstGeom>
        </p:spPr>
        <p:txBody>
          <a:bodyPr vert="horz" wrap="square" lIns="0" tIns="34658" rIns="0" bIns="0" rtlCol="0">
            <a:spAutoFit/>
          </a:bodyPr>
          <a:lstStyle/>
          <a:p>
            <a:pPr algn="ctr">
              <a:spcBef>
                <a:spcPts val="273"/>
              </a:spcBef>
            </a:pPr>
            <a:r>
              <a:rPr lang="en-US" sz="5131" b="1" dirty="0">
                <a:latin typeface="Arial"/>
                <a:cs typeface="Arial"/>
              </a:rPr>
              <a:t>Angel Rodriguez</a:t>
            </a:r>
            <a:endParaRPr sz="5131" dirty="0">
              <a:latin typeface="Arial"/>
              <a:cs typeface="Arial"/>
            </a:endParaRPr>
          </a:p>
          <a:p>
            <a:pPr algn="ctr">
              <a:spcBef>
                <a:spcPts val="87"/>
              </a:spcBef>
            </a:pPr>
            <a:r>
              <a:rPr sz="3384" b="1" i="1" spc="-22" dirty="0">
                <a:latin typeface="Arial"/>
                <a:cs typeface="Arial"/>
              </a:rPr>
              <a:t>Student</a:t>
            </a:r>
            <a:endParaRPr sz="3384" dirty="0">
              <a:latin typeface="Arial"/>
              <a:cs typeface="Arial"/>
            </a:endParaRPr>
          </a:p>
          <a:p>
            <a:pPr algn="ctr">
              <a:spcBef>
                <a:spcPts val="22"/>
              </a:spcBef>
            </a:pPr>
            <a:r>
              <a:rPr sz="3384" b="1" i="1" dirty="0">
                <a:latin typeface="Arial"/>
                <a:cs typeface="Arial"/>
              </a:rPr>
              <a:t>Utah</a:t>
            </a:r>
            <a:r>
              <a:rPr sz="3384" b="1" i="1" spc="-76" dirty="0">
                <a:latin typeface="Arial"/>
                <a:cs typeface="Arial"/>
              </a:rPr>
              <a:t> </a:t>
            </a:r>
            <a:r>
              <a:rPr sz="3384" b="1" i="1" dirty="0">
                <a:latin typeface="Arial"/>
                <a:cs typeface="Arial"/>
              </a:rPr>
              <a:t>Valley</a:t>
            </a:r>
            <a:r>
              <a:rPr sz="3384" b="1" i="1" spc="-76" dirty="0">
                <a:latin typeface="Arial"/>
                <a:cs typeface="Arial"/>
              </a:rPr>
              <a:t> </a:t>
            </a:r>
            <a:r>
              <a:rPr sz="3384" b="1" i="1" spc="-22" dirty="0">
                <a:latin typeface="Arial"/>
                <a:cs typeface="Arial"/>
              </a:rPr>
              <a:t>University</a:t>
            </a:r>
            <a:endParaRPr sz="3384" dirty="0">
              <a:latin typeface="Arial"/>
              <a:cs typeface="Arial"/>
            </a:endParaRPr>
          </a:p>
          <a:p>
            <a:pPr algn="ctr">
              <a:spcBef>
                <a:spcPts val="11"/>
              </a:spcBef>
            </a:pPr>
            <a:r>
              <a:rPr lang="en-US" sz="3384" b="1" spc="-22" dirty="0">
                <a:latin typeface="Arial"/>
                <a:cs typeface="Arial"/>
                <a:hlinkClick r:id="rId3"/>
              </a:rPr>
              <a:t>Angel.Rodriguez</a:t>
            </a:r>
            <a:r>
              <a:rPr sz="3384" b="1" spc="-22" dirty="0">
                <a:latin typeface="Arial"/>
                <a:cs typeface="Arial"/>
                <a:hlinkClick r:id="rId3"/>
              </a:rPr>
              <a:t>@uvu.edu</a:t>
            </a:r>
            <a:endParaRPr sz="3384" dirty="0">
              <a:latin typeface="Arial"/>
              <a:cs typeface="Arial"/>
            </a:endParaRPr>
          </a:p>
        </p:txBody>
      </p:sp>
      <p:sp>
        <p:nvSpPr>
          <p:cNvPr id="7" name="object 7"/>
          <p:cNvSpPr txBox="1"/>
          <p:nvPr/>
        </p:nvSpPr>
        <p:spPr>
          <a:xfrm>
            <a:off x="24809112" y="3212182"/>
            <a:ext cx="7828604" cy="2412570"/>
          </a:xfrm>
          <a:prstGeom prst="rect">
            <a:avLst/>
          </a:prstGeom>
        </p:spPr>
        <p:txBody>
          <a:bodyPr vert="horz" wrap="square" lIns="0" tIns="34658" rIns="0" bIns="0" rtlCol="0" anchor="t">
            <a:spAutoFit/>
          </a:bodyPr>
          <a:lstStyle/>
          <a:p>
            <a:pPr algn="ctr">
              <a:spcBef>
                <a:spcPts val="273"/>
              </a:spcBef>
            </a:pPr>
            <a:r>
              <a:rPr sz="5131" b="1" dirty="0">
                <a:latin typeface="Arial"/>
                <a:cs typeface="Arial"/>
              </a:rPr>
              <a:t>*Mohammad</a:t>
            </a:r>
            <a:r>
              <a:rPr sz="5131" b="1" spc="273" dirty="0">
                <a:latin typeface="Arial"/>
                <a:cs typeface="Arial"/>
              </a:rPr>
              <a:t> </a:t>
            </a:r>
            <a:r>
              <a:rPr sz="5131" b="1" spc="-22" dirty="0">
                <a:latin typeface="Arial"/>
                <a:cs typeface="Arial"/>
              </a:rPr>
              <a:t>Shekaramiz</a:t>
            </a:r>
            <a:endParaRPr sz="5131" dirty="0">
              <a:latin typeface="Arial"/>
              <a:cs typeface="Arial"/>
            </a:endParaRPr>
          </a:p>
          <a:p>
            <a:pPr algn="ctr">
              <a:spcBef>
                <a:spcPts val="87"/>
              </a:spcBef>
            </a:pPr>
            <a:r>
              <a:rPr lang="en-US" sz="3384" b="1" i="1" spc="-22" dirty="0">
                <a:latin typeface="Arial"/>
                <a:cs typeface="Arial"/>
              </a:rPr>
              <a:t>Faculty</a:t>
            </a:r>
            <a:endParaRPr lang="en-US" sz="3384" dirty="0">
              <a:latin typeface="Arial"/>
              <a:cs typeface="Arial"/>
            </a:endParaRPr>
          </a:p>
          <a:p>
            <a:pPr algn="ctr">
              <a:spcBef>
                <a:spcPts val="87"/>
              </a:spcBef>
            </a:pPr>
            <a:r>
              <a:rPr lang="en-US" sz="3384" b="1" i="1" dirty="0">
                <a:latin typeface="Arial"/>
                <a:cs typeface="Arial"/>
              </a:rPr>
              <a:t>Utah</a:t>
            </a:r>
            <a:r>
              <a:rPr sz="3384" b="1" i="1" spc="-76" dirty="0">
                <a:latin typeface="Arial"/>
                <a:cs typeface="Arial"/>
              </a:rPr>
              <a:t> </a:t>
            </a:r>
            <a:r>
              <a:rPr sz="3384" b="1" i="1" dirty="0">
                <a:latin typeface="Arial"/>
                <a:cs typeface="Arial"/>
              </a:rPr>
              <a:t>Valley</a:t>
            </a:r>
            <a:r>
              <a:rPr sz="3384" b="1" i="1" spc="-76" dirty="0">
                <a:latin typeface="Arial"/>
                <a:cs typeface="Arial"/>
              </a:rPr>
              <a:t> </a:t>
            </a:r>
            <a:r>
              <a:rPr sz="3384" b="1" i="1" spc="-22" dirty="0">
                <a:latin typeface="Arial"/>
                <a:cs typeface="Arial"/>
              </a:rPr>
              <a:t>University </a:t>
            </a:r>
            <a:r>
              <a:rPr sz="3384" b="1" i="1" spc="-22" dirty="0">
                <a:latin typeface="Arial"/>
                <a:cs typeface="Arial"/>
                <a:hlinkClick r:id="rId4"/>
              </a:rPr>
              <a:t>mshekaramiz@uvu.edu</a:t>
            </a:r>
            <a:endParaRPr sz="3384" dirty="0">
              <a:latin typeface="Arial"/>
              <a:cs typeface="Arial"/>
            </a:endParaRPr>
          </a:p>
        </p:txBody>
      </p:sp>
      <p:grpSp>
        <p:nvGrpSpPr>
          <p:cNvPr id="9" name="object 9"/>
          <p:cNvGrpSpPr/>
          <p:nvPr/>
        </p:nvGrpSpPr>
        <p:grpSpPr>
          <a:xfrm>
            <a:off x="747796" y="5862642"/>
            <a:ext cx="9544610" cy="26446158"/>
            <a:chOff x="342521" y="2643202"/>
            <a:chExt cx="4371851" cy="8072613"/>
          </a:xfrm>
        </p:grpSpPr>
        <p:pic>
          <p:nvPicPr>
            <p:cNvPr id="10" name="object 10"/>
            <p:cNvPicPr/>
            <p:nvPr/>
          </p:nvPicPr>
          <p:blipFill>
            <a:blip r:embed="rId5" cstate="print"/>
            <a:stretch>
              <a:fillRect/>
            </a:stretch>
          </p:blipFill>
          <p:spPr>
            <a:xfrm>
              <a:off x="342521" y="2643202"/>
              <a:ext cx="4371153" cy="3458694"/>
            </a:xfrm>
            <a:prstGeom prst="rect">
              <a:avLst/>
            </a:prstGeom>
          </p:spPr>
        </p:pic>
        <p:pic>
          <p:nvPicPr>
            <p:cNvPr id="11" name="object 11"/>
            <p:cNvPicPr/>
            <p:nvPr/>
          </p:nvPicPr>
          <p:blipFill>
            <a:blip r:embed="rId6" cstate="print"/>
            <a:stretch>
              <a:fillRect/>
            </a:stretch>
          </p:blipFill>
          <p:spPr>
            <a:xfrm>
              <a:off x="342521" y="6112361"/>
              <a:ext cx="4371851" cy="4603454"/>
            </a:xfrm>
            <a:prstGeom prst="rect">
              <a:avLst/>
            </a:prstGeom>
          </p:spPr>
        </p:pic>
      </p:grpSp>
      <p:sp>
        <p:nvSpPr>
          <p:cNvPr id="14" name="object 14"/>
          <p:cNvSpPr txBox="1"/>
          <p:nvPr/>
        </p:nvSpPr>
        <p:spPr>
          <a:xfrm>
            <a:off x="884962" y="17449557"/>
            <a:ext cx="8992403" cy="11322056"/>
          </a:xfrm>
          <a:prstGeom prst="rect">
            <a:avLst/>
          </a:prstGeom>
        </p:spPr>
        <p:txBody>
          <a:bodyPr vert="horz" wrap="square" lIns="0" tIns="117838" rIns="0" bIns="0" rtlCol="0">
            <a:spAutoFit/>
          </a:bodyPr>
          <a:lstStyle/>
          <a:p>
            <a:pPr marL="27727">
              <a:spcBef>
                <a:spcPts val="928"/>
              </a:spcBef>
            </a:pPr>
            <a:r>
              <a:rPr lang="en-US" sz="6000" dirty="0">
                <a:solidFill>
                  <a:srgbClr val="008000"/>
                </a:solidFill>
                <a:latin typeface="Arial Black"/>
                <a:cs typeface="Arial Black"/>
              </a:rPr>
              <a:t>Face Detection using </a:t>
            </a:r>
            <a:r>
              <a:rPr lang="en-US" sz="6000" dirty="0" err="1">
                <a:solidFill>
                  <a:srgbClr val="008000"/>
                </a:solidFill>
                <a:latin typeface="Arial Black"/>
                <a:cs typeface="Arial Black"/>
              </a:rPr>
              <a:t>Haar</a:t>
            </a:r>
            <a:r>
              <a:rPr lang="en-US" sz="6000" dirty="0">
                <a:solidFill>
                  <a:srgbClr val="008000"/>
                </a:solidFill>
                <a:latin typeface="Arial Black"/>
                <a:cs typeface="Arial Black"/>
              </a:rPr>
              <a:t> Cascades</a:t>
            </a:r>
            <a:endParaRPr lang="en-US" sz="6000" dirty="0">
              <a:latin typeface="Arial"/>
              <a:cs typeface="Arial"/>
            </a:endParaRPr>
          </a:p>
          <a:p>
            <a:pPr marL="705643" indent="-572555">
              <a:buClr>
                <a:srgbClr val="877D6D"/>
              </a:buClr>
              <a:buFont typeface="Wingdings"/>
              <a:buChar char=""/>
              <a:tabLst>
                <a:tab pos="705643" algn="l"/>
                <a:tab pos="707029" algn="l"/>
              </a:tabLst>
            </a:pPr>
            <a:endParaRPr lang="en-US" sz="3200" dirty="0">
              <a:latin typeface="Arial"/>
              <a:cs typeface="Arial"/>
            </a:endParaRPr>
          </a:p>
          <a:p>
            <a:pPr marL="705643" indent="-572555">
              <a:buClr>
                <a:srgbClr val="877D6D"/>
              </a:buClr>
              <a:buFont typeface="Wingdings"/>
              <a:buChar char=""/>
              <a:tabLst>
                <a:tab pos="705643" algn="l"/>
                <a:tab pos="707029" algn="l"/>
              </a:tabLst>
            </a:pPr>
            <a:r>
              <a:rPr lang="en-US" sz="3200" dirty="0">
                <a:latin typeface="Arial"/>
                <a:cs typeface="Arial"/>
              </a:rPr>
              <a:t>Machine Learning (ML) models must utilize many positive (face in frame) and negative (face not in frame) images to learn what features to extract to determine what makes a face a face</a:t>
            </a:r>
          </a:p>
          <a:p>
            <a:pPr marL="705643" indent="-572555">
              <a:buClr>
                <a:srgbClr val="877D6D"/>
              </a:buClr>
              <a:buFont typeface="Wingdings"/>
              <a:buChar char=""/>
              <a:tabLst>
                <a:tab pos="705643" algn="l"/>
                <a:tab pos="707029" algn="l"/>
              </a:tabLst>
            </a:pPr>
            <a:r>
              <a:rPr lang="en-US" sz="3200" dirty="0">
                <a:solidFill>
                  <a:srgbClr val="000000"/>
                </a:solidFill>
                <a:latin typeface="Helvetica" panose="020B0604020202020204" pitchFamily="34" charset="0"/>
              </a:rPr>
              <a:t>Each feature is a single value obtained by subtracting the sum of pixels under the white rectangle from the sum of pixels under the black rectangle.</a:t>
            </a:r>
            <a:endParaRPr sz="3200" dirty="0">
              <a:latin typeface="Arial"/>
              <a:cs typeface="Arial"/>
            </a:endParaRPr>
          </a:p>
          <a:p>
            <a:pPr marL="705643" indent="-572555">
              <a:buClr>
                <a:srgbClr val="877D6D"/>
              </a:buClr>
              <a:buFont typeface="Wingdings"/>
              <a:buChar char=""/>
              <a:tabLst>
                <a:tab pos="705643" algn="l"/>
                <a:tab pos="707029" algn="l"/>
              </a:tabLst>
            </a:pPr>
            <a:r>
              <a:rPr lang="en-US" sz="3200" dirty="0">
                <a:solidFill>
                  <a:srgbClr val="000000"/>
                </a:solidFill>
                <a:latin typeface="Helvetica" panose="020B0604020202020204" pitchFamily="34" charset="0"/>
              </a:rPr>
              <a:t>Consider the image below right; Top row shows two good features, based on supervised training: eyes region being darker than nose/cheeks and eyes being darker than nose bridge</a:t>
            </a:r>
          </a:p>
          <a:p>
            <a:pPr marL="705643" indent="-572555">
              <a:buClr>
                <a:srgbClr val="877D6D"/>
              </a:buClr>
              <a:buFont typeface="Wingdings"/>
              <a:buChar char=""/>
              <a:tabLst>
                <a:tab pos="705643" algn="l"/>
                <a:tab pos="707029" algn="l"/>
              </a:tabLst>
            </a:pPr>
            <a:r>
              <a:rPr lang="en-US" sz="3200" dirty="0">
                <a:solidFill>
                  <a:srgbClr val="000000"/>
                </a:solidFill>
                <a:latin typeface="Helvetica" panose="020B0604020202020204" pitchFamily="34" charset="0"/>
                <a:cs typeface="Arial"/>
              </a:rPr>
              <a:t>Features as such are used by the ML model to determine likelihood of face in image</a:t>
            </a:r>
          </a:p>
          <a:p>
            <a:pPr marL="705643" indent="-572555">
              <a:buClr>
                <a:srgbClr val="877D6D"/>
              </a:buClr>
              <a:buFont typeface="Wingdings"/>
              <a:buChar char=""/>
              <a:tabLst>
                <a:tab pos="705643" algn="l"/>
                <a:tab pos="707029" algn="l"/>
              </a:tabLst>
            </a:pPr>
            <a:r>
              <a:rPr lang="en-US" sz="3200" dirty="0">
                <a:solidFill>
                  <a:srgbClr val="000000"/>
                </a:solidFill>
                <a:latin typeface="Helvetica" panose="020B0604020202020204" pitchFamily="34" charset="0"/>
                <a:cs typeface="Arial"/>
              </a:rPr>
              <a:t>Feature of eyes with nose/cheeks more likely to be a face than each feature alone</a:t>
            </a:r>
            <a:endParaRPr sz="3200" dirty="0">
              <a:latin typeface="Arial"/>
              <a:cs typeface="Arial"/>
            </a:endParaRPr>
          </a:p>
        </p:txBody>
      </p:sp>
      <p:sp>
        <p:nvSpPr>
          <p:cNvPr id="15" name="object 15"/>
          <p:cNvSpPr txBox="1"/>
          <p:nvPr/>
        </p:nvSpPr>
        <p:spPr>
          <a:xfrm>
            <a:off x="972651" y="6098125"/>
            <a:ext cx="11437063" cy="5467189"/>
          </a:xfrm>
          <a:prstGeom prst="rect">
            <a:avLst/>
          </a:prstGeom>
        </p:spPr>
        <p:txBody>
          <a:bodyPr vert="horz" wrap="square" lIns="0" tIns="26340" rIns="0" bIns="0" rtlCol="0">
            <a:spAutoFit/>
          </a:bodyPr>
          <a:lstStyle/>
          <a:p>
            <a:pPr marL="27727">
              <a:spcBef>
                <a:spcPts val="207"/>
              </a:spcBef>
            </a:pPr>
            <a:r>
              <a:rPr sz="6000" dirty="0">
                <a:solidFill>
                  <a:srgbClr val="008000"/>
                </a:solidFill>
                <a:latin typeface="Arial Black"/>
                <a:cs typeface="Arial Black"/>
              </a:rPr>
              <a:t>Problem</a:t>
            </a:r>
            <a:r>
              <a:rPr sz="6000" spc="-175" dirty="0">
                <a:solidFill>
                  <a:srgbClr val="008000"/>
                </a:solidFill>
                <a:latin typeface="Arial Black"/>
                <a:cs typeface="Arial Black"/>
              </a:rPr>
              <a:t> </a:t>
            </a:r>
            <a:r>
              <a:rPr sz="6000" spc="-22" dirty="0">
                <a:solidFill>
                  <a:srgbClr val="008000"/>
                </a:solidFill>
                <a:latin typeface="Arial Black"/>
                <a:cs typeface="Arial Black"/>
              </a:rPr>
              <a:t>Statement</a:t>
            </a:r>
            <a:endParaRPr sz="6000" dirty="0">
              <a:latin typeface="Arial Black"/>
              <a:cs typeface="Arial Black"/>
            </a:endParaRPr>
          </a:p>
          <a:p>
            <a:pPr marL="381241" marR="2305470" indent="-343810">
              <a:lnSpc>
                <a:spcPct val="102600"/>
              </a:lnSpc>
              <a:spcBef>
                <a:spcPts val="2587"/>
              </a:spcBef>
              <a:buClr>
                <a:srgbClr val="877D6D"/>
              </a:buClr>
              <a:buFont typeface="Wingdings"/>
              <a:buChar char=""/>
              <a:tabLst>
                <a:tab pos="382628" algn="l"/>
              </a:tabLst>
            </a:pPr>
            <a:r>
              <a:rPr lang="en-US" sz="3200" dirty="0">
                <a:latin typeface="Arial"/>
                <a:cs typeface="Arial"/>
              </a:rPr>
              <a:t>Computer vision is a strongly growing presence in military, security, and entertainment</a:t>
            </a:r>
          </a:p>
          <a:p>
            <a:pPr marL="381241" marR="2305470" indent="-343810">
              <a:lnSpc>
                <a:spcPct val="102600"/>
              </a:lnSpc>
              <a:spcBef>
                <a:spcPts val="2587"/>
              </a:spcBef>
              <a:buClr>
                <a:srgbClr val="877D6D"/>
              </a:buClr>
              <a:buFont typeface="Wingdings"/>
              <a:buChar char=""/>
              <a:tabLst>
                <a:tab pos="382628" algn="l"/>
              </a:tabLst>
            </a:pPr>
            <a:r>
              <a:rPr lang="en-US" sz="3200" dirty="0">
                <a:latin typeface="Arial"/>
                <a:cs typeface="Arial"/>
              </a:rPr>
              <a:t>Images and live video feed can be used for tracking persons or objects</a:t>
            </a:r>
          </a:p>
          <a:p>
            <a:pPr marL="381241" marR="2305470" indent="-343810">
              <a:lnSpc>
                <a:spcPct val="102600"/>
              </a:lnSpc>
              <a:spcBef>
                <a:spcPts val="2587"/>
              </a:spcBef>
              <a:buClr>
                <a:srgbClr val="877D6D"/>
              </a:buClr>
              <a:buFont typeface="Wingdings"/>
              <a:buChar char=""/>
              <a:tabLst>
                <a:tab pos="382628" algn="l"/>
              </a:tabLst>
            </a:pPr>
            <a:r>
              <a:rPr lang="en-US" sz="3200" dirty="0">
                <a:latin typeface="Arial"/>
                <a:cs typeface="Arial"/>
              </a:rPr>
              <a:t>Cascade Classifiers can be used to detect faces of the general population or faces of authorized specific users (i.e. face ID) </a:t>
            </a:r>
            <a:endParaRPr sz="3200" dirty="0">
              <a:latin typeface="Arial"/>
              <a:cs typeface="Arial"/>
            </a:endParaRPr>
          </a:p>
        </p:txBody>
      </p:sp>
      <p:grpSp>
        <p:nvGrpSpPr>
          <p:cNvPr id="18" name="object 18"/>
          <p:cNvGrpSpPr/>
          <p:nvPr/>
        </p:nvGrpSpPr>
        <p:grpSpPr>
          <a:xfrm>
            <a:off x="33105353" y="5862642"/>
            <a:ext cx="9639024" cy="26444340"/>
            <a:chOff x="15163705" y="2642504"/>
            <a:chExt cx="4415097" cy="8074009"/>
          </a:xfrm>
        </p:grpSpPr>
        <p:pic>
          <p:nvPicPr>
            <p:cNvPr id="19" name="object 19"/>
            <p:cNvPicPr/>
            <p:nvPr/>
          </p:nvPicPr>
          <p:blipFill>
            <a:blip r:embed="rId7" cstate="print"/>
            <a:stretch>
              <a:fillRect/>
            </a:stretch>
          </p:blipFill>
          <p:spPr>
            <a:xfrm>
              <a:off x="15163705" y="2642504"/>
              <a:ext cx="4415097" cy="3041530"/>
            </a:xfrm>
            <a:prstGeom prst="rect">
              <a:avLst/>
            </a:prstGeom>
          </p:spPr>
        </p:pic>
        <p:pic>
          <p:nvPicPr>
            <p:cNvPr id="20" name="object 20"/>
            <p:cNvPicPr/>
            <p:nvPr/>
          </p:nvPicPr>
          <p:blipFill>
            <a:blip r:embed="rId8" cstate="print"/>
            <a:stretch>
              <a:fillRect/>
            </a:stretch>
          </p:blipFill>
          <p:spPr>
            <a:xfrm>
              <a:off x="15163705" y="8076102"/>
              <a:ext cx="4415097" cy="2640411"/>
            </a:xfrm>
            <a:prstGeom prst="rect">
              <a:avLst/>
            </a:prstGeom>
          </p:spPr>
        </p:pic>
        <p:pic>
          <p:nvPicPr>
            <p:cNvPr id="21" name="object 21"/>
            <p:cNvPicPr/>
            <p:nvPr/>
          </p:nvPicPr>
          <p:blipFill>
            <a:blip r:embed="rId9" cstate="print"/>
            <a:stretch>
              <a:fillRect/>
            </a:stretch>
          </p:blipFill>
          <p:spPr>
            <a:xfrm>
              <a:off x="15163705" y="5695197"/>
              <a:ext cx="4415097" cy="2358580"/>
            </a:xfrm>
            <a:prstGeom prst="rect">
              <a:avLst/>
            </a:prstGeom>
          </p:spPr>
        </p:pic>
      </p:grpSp>
      <p:grpSp>
        <p:nvGrpSpPr>
          <p:cNvPr id="27" name="Group 26">
            <a:extLst>
              <a:ext uri="{FF2B5EF4-FFF2-40B4-BE49-F238E27FC236}">
                <a16:creationId xmlns:a16="http://schemas.microsoft.com/office/drawing/2014/main" id="{F8D6A189-3230-DF01-C13F-A6A2396AAB6D}"/>
              </a:ext>
            </a:extLst>
          </p:cNvPr>
          <p:cNvGrpSpPr/>
          <p:nvPr/>
        </p:nvGrpSpPr>
        <p:grpSpPr>
          <a:xfrm>
            <a:off x="10473742" y="5862642"/>
            <a:ext cx="9511102" cy="26444340"/>
            <a:chOff x="10473742" y="10356136"/>
            <a:chExt cx="9511102" cy="17618437"/>
          </a:xfrm>
        </p:grpSpPr>
        <p:pic>
          <p:nvPicPr>
            <p:cNvPr id="16" name="object 16"/>
            <p:cNvPicPr/>
            <p:nvPr/>
          </p:nvPicPr>
          <p:blipFill>
            <a:blip r:embed="rId10" cstate="print"/>
            <a:stretch>
              <a:fillRect/>
            </a:stretch>
          </p:blipFill>
          <p:spPr>
            <a:xfrm>
              <a:off x="10473742" y="20450979"/>
              <a:ext cx="9511102" cy="7523594"/>
            </a:xfrm>
            <a:prstGeom prst="rect">
              <a:avLst/>
            </a:prstGeom>
          </p:spPr>
        </p:pic>
        <p:pic>
          <p:nvPicPr>
            <p:cNvPr id="25" name="object 25"/>
            <p:cNvPicPr/>
            <p:nvPr/>
          </p:nvPicPr>
          <p:blipFill>
            <a:blip r:embed="rId11" cstate="print"/>
            <a:stretch>
              <a:fillRect/>
            </a:stretch>
          </p:blipFill>
          <p:spPr>
            <a:xfrm>
              <a:off x="10473742" y="10356136"/>
              <a:ext cx="9511102" cy="10050244"/>
            </a:xfrm>
            <a:prstGeom prst="rect">
              <a:avLst/>
            </a:prstGeom>
          </p:spPr>
        </p:pic>
      </p:grpSp>
      <p:sp>
        <p:nvSpPr>
          <p:cNvPr id="32" name="object 32"/>
          <p:cNvSpPr txBox="1"/>
          <p:nvPr/>
        </p:nvSpPr>
        <p:spPr>
          <a:xfrm>
            <a:off x="33286937" y="16459200"/>
            <a:ext cx="8965395" cy="5954502"/>
          </a:xfrm>
          <a:prstGeom prst="rect">
            <a:avLst/>
          </a:prstGeom>
        </p:spPr>
        <p:txBody>
          <a:bodyPr vert="horz" wrap="square" lIns="0" tIns="26340" rIns="0" bIns="0" rtlCol="0" anchor="t">
            <a:spAutoFit/>
          </a:bodyPr>
          <a:lstStyle/>
          <a:p>
            <a:pPr marL="27727">
              <a:spcBef>
                <a:spcPts val="207"/>
              </a:spcBef>
            </a:pPr>
            <a:r>
              <a:rPr sz="6000" spc="-22" dirty="0">
                <a:solidFill>
                  <a:srgbClr val="008000"/>
                </a:solidFill>
                <a:latin typeface="Arial Black"/>
                <a:cs typeface="Arial Black"/>
              </a:rPr>
              <a:t>Conclusion/Future</a:t>
            </a:r>
            <a:r>
              <a:rPr sz="6000" spc="-240" dirty="0">
                <a:solidFill>
                  <a:srgbClr val="008000"/>
                </a:solidFill>
                <a:latin typeface="Arial Black"/>
                <a:cs typeface="Arial Black"/>
              </a:rPr>
              <a:t> </a:t>
            </a:r>
            <a:r>
              <a:rPr sz="6000" spc="-44" dirty="0">
                <a:solidFill>
                  <a:srgbClr val="008000"/>
                </a:solidFill>
                <a:latin typeface="Arial Black"/>
                <a:cs typeface="Arial Black"/>
              </a:rPr>
              <a:t>Work</a:t>
            </a:r>
            <a:endParaRPr sz="6000" dirty="0">
              <a:latin typeface="Arial Black"/>
              <a:cs typeface="Arial Black"/>
            </a:endParaRPr>
          </a:p>
          <a:p>
            <a:pPr marL="564237" marR="329947" indent="-457490">
              <a:lnSpc>
                <a:spcPct val="102600"/>
              </a:lnSpc>
              <a:spcBef>
                <a:spcPts val="2194"/>
              </a:spcBef>
              <a:buFont typeface="Wingdings"/>
              <a:buChar char=""/>
              <a:tabLst>
                <a:tab pos="567010" algn="l"/>
              </a:tabLst>
            </a:pPr>
            <a:r>
              <a:rPr lang="en-US" sz="3200" dirty="0">
                <a:latin typeface="Arial"/>
                <a:cs typeface="Arial"/>
              </a:rPr>
              <a:t>The ML models used to perform verification of the user performed too well on the testing dataset but performed poorly in the field, suggesting issues with the dataset.</a:t>
            </a:r>
          </a:p>
          <a:p>
            <a:pPr marL="564237" marR="329947" indent="-457490">
              <a:lnSpc>
                <a:spcPct val="102600"/>
              </a:lnSpc>
              <a:spcBef>
                <a:spcPts val="2194"/>
              </a:spcBef>
              <a:buFont typeface="Wingdings"/>
              <a:buChar char=""/>
              <a:tabLst>
                <a:tab pos="567010" algn="l"/>
              </a:tabLst>
            </a:pPr>
            <a:r>
              <a:rPr lang="en-US" sz="3200" dirty="0">
                <a:latin typeface="Arial"/>
                <a:cs typeface="Arial"/>
              </a:rPr>
              <a:t>Future work will include tracking of hand gestures for additional drone commands and maneuvers.</a:t>
            </a:r>
            <a:endParaRPr sz="3200" dirty="0">
              <a:latin typeface="Arial"/>
              <a:cs typeface="Arial"/>
            </a:endParaRPr>
          </a:p>
        </p:txBody>
      </p:sp>
      <p:sp>
        <p:nvSpPr>
          <p:cNvPr id="33" name="object 33"/>
          <p:cNvSpPr txBox="1"/>
          <p:nvPr/>
        </p:nvSpPr>
        <p:spPr>
          <a:xfrm>
            <a:off x="33407007" y="23760826"/>
            <a:ext cx="8976485" cy="5658150"/>
          </a:xfrm>
          <a:prstGeom prst="rect">
            <a:avLst/>
          </a:prstGeom>
        </p:spPr>
        <p:txBody>
          <a:bodyPr vert="horz" wrap="square" lIns="0" tIns="24954" rIns="0" bIns="0" rtlCol="0">
            <a:spAutoFit/>
          </a:bodyPr>
          <a:lstStyle/>
          <a:p>
            <a:pPr marL="27727">
              <a:spcBef>
                <a:spcPts val="2740"/>
              </a:spcBef>
            </a:pPr>
            <a:r>
              <a:rPr sz="6000" spc="-22" dirty="0">
                <a:solidFill>
                  <a:srgbClr val="008000"/>
                </a:solidFill>
                <a:latin typeface="Arial Black"/>
                <a:cs typeface="Arial Black"/>
              </a:rPr>
              <a:t>Acknowledgments</a:t>
            </a:r>
            <a:endParaRPr sz="6000" dirty="0">
              <a:latin typeface="Arial Black"/>
              <a:cs typeface="Arial Black"/>
            </a:endParaRPr>
          </a:p>
          <a:p>
            <a:pPr marL="451944" marR="11091" indent="-343810" algn="just">
              <a:lnSpc>
                <a:spcPct val="102600"/>
              </a:lnSpc>
              <a:spcBef>
                <a:spcPts val="3111"/>
              </a:spcBef>
              <a:buFont typeface="Wingdings"/>
              <a:buChar char=""/>
              <a:tabLst>
                <a:tab pos="453331" algn="l"/>
              </a:tabLst>
            </a:pPr>
            <a:r>
              <a:rPr lang="en-US" sz="3200" dirty="0">
                <a:latin typeface="Arial"/>
                <a:cs typeface="Arial"/>
              </a:rPr>
              <a:t> L. </a:t>
            </a:r>
            <a:r>
              <a:rPr lang="en-US" sz="3200" dirty="0" err="1">
                <a:latin typeface="Arial"/>
                <a:cs typeface="Arial"/>
              </a:rPr>
              <a:t>DeBruine</a:t>
            </a:r>
            <a:r>
              <a:rPr lang="en-US" sz="3200" dirty="0">
                <a:latin typeface="Arial"/>
                <a:cs typeface="Arial"/>
              </a:rPr>
              <a:t> and B. Jones, “Face research lab </a:t>
            </a:r>
            <a:r>
              <a:rPr lang="en-US" sz="3200" dirty="0" err="1">
                <a:latin typeface="Arial"/>
                <a:cs typeface="Arial"/>
              </a:rPr>
              <a:t>london</a:t>
            </a:r>
            <a:r>
              <a:rPr lang="en-US" sz="3200" dirty="0">
                <a:latin typeface="Arial"/>
                <a:cs typeface="Arial"/>
              </a:rPr>
              <a:t> set </a:t>
            </a:r>
            <a:r>
              <a:rPr lang="en-US" sz="3200" dirty="0" err="1">
                <a:latin typeface="Arial"/>
                <a:cs typeface="Arial"/>
              </a:rPr>
              <a:t>figshare</a:t>
            </a:r>
            <a:r>
              <a:rPr lang="en-US" sz="3200" dirty="0">
                <a:latin typeface="Arial"/>
                <a:cs typeface="Arial"/>
              </a:rPr>
              <a:t>. dataset.” 2017, </a:t>
            </a:r>
          </a:p>
          <a:p>
            <a:pPr marL="108134" marR="11091" algn="just">
              <a:lnSpc>
                <a:spcPct val="102600"/>
              </a:lnSpc>
              <a:spcBef>
                <a:spcPts val="3111"/>
              </a:spcBef>
              <a:tabLst>
                <a:tab pos="453331" algn="l"/>
              </a:tabLst>
            </a:pPr>
            <a:r>
              <a:rPr lang="en-US" sz="3200" dirty="0">
                <a:latin typeface="Arial"/>
                <a:cs typeface="Arial"/>
                <a:hlinkClick r:id="rId12"/>
              </a:rPr>
              <a:t>https://doi.org/10.6084/m9.figshare.5047666.v5</a:t>
            </a:r>
            <a:r>
              <a:rPr lang="en-US" sz="3200" dirty="0">
                <a:latin typeface="Arial"/>
                <a:cs typeface="Arial"/>
              </a:rPr>
              <a:t>.</a:t>
            </a:r>
          </a:p>
          <a:p>
            <a:pPr marL="451944" marR="11091" indent="-343810" algn="just">
              <a:lnSpc>
                <a:spcPct val="102600"/>
              </a:lnSpc>
              <a:spcBef>
                <a:spcPts val="3111"/>
              </a:spcBef>
              <a:buFont typeface="Wingdings"/>
              <a:buChar char=""/>
              <a:tabLst>
                <a:tab pos="453331" algn="l"/>
              </a:tabLst>
            </a:pPr>
            <a:r>
              <a:rPr lang="en-US" sz="3200" dirty="0">
                <a:latin typeface="Arial"/>
                <a:cs typeface="Arial"/>
              </a:rPr>
              <a:t>The</a:t>
            </a:r>
            <a:r>
              <a:rPr lang="en-US" sz="3200" spc="142" dirty="0">
                <a:latin typeface="Arial"/>
                <a:cs typeface="Arial"/>
              </a:rPr>
              <a:t> </a:t>
            </a:r>
            <a:r>
              <a:rPr lang="en-US" sz="3200" dirty="0">
                <a:latin typeface="Arial"/>
                <a:cs typeface="Arial"/>
              </a:rPr>
              <a:t>authors</a:t>
            </a:r>
            <a:r>
              <a:rPr lang="en-US" sz="3200" spc="153" dirty="0">
                <a:latin typeface="Arial"/>
                <a:cs typeface="Arial"/>
              </a:rPr>
              <a:t> </a:t>
            </a:r>
            <a:r>
              <a:rPr lang="en-US" sz="3200" dirty="0">
                <a:latin typeface="Arial"/>
                <a:cs typeface="Arial"/>
              </a:rPr>
              <a:t>would</a:t>
            </a:r>
            <a:r>
              <a:rPr lang="en-US" sz="3200" spc="164" dirty="0">
                <a:latin typeface="Arial"/>
                <a:cs typeface="Arial"/>
              </a:rPr>
              <a:t> </a:t>
            </a:r>
            <a:r>
              <a:rPr lang="en-US" sz="3200" dirty="0">
                <a:latin typeface="Arial"/>
                <a:cs typeface="Arial"/>
              </a:rPr>
              <a:t>like</a:t>
            </a:r>
            <a:r>
              <a:rPr lang="en-US" sz="3200" spc="153" dirty="0">
                <a:latin typeface="Arial"/>
                <a:cs typeface="Arial"/>
              </a:rPr>
              <a:t> </a:t>
            </a:r>
            <a:r>
              <a:rPr lang="en-US" sz="3200" dirty="0">
                <a:latin typeface="Arial"/>
                <a:cs typeface="Arial"/>
              </a:rPr>
              <a:t>to</a:t>
            </a:r>
            <a:r>
              <a:rPr lang="en-US" sz="3200" spc="142" dirty="0">
                <a:latin typeface="Arial"/>
                <a:cs typeface="Arial"/>
              </a:rPr>
              <a:t> </a:t>
            </a:r>
            <a:r>
              <a:rPr lang="en-US" sz="3200" dirty="0">
                <a:latin typeface="Arial"/>
                <a:cs typeface="Arial"/>
              </a:rPr>
              <a:t>thank Hunter </a:t>
            </a:r>
            <a:r>
              <a:rPr lang="en-US" sz="3200" dirty="0" err="1">
                <a:latin typeface="Arial"/>
                <a:cs typeface="Arial"/>
              </a:rPr>
              <a:t>Dalsing</a:t>
            </a:r>
            <a:r>
              <a:rPr lang="en-US" sz="3200" dirty="0">
                <a:latin typeface="Arial"/>
                <a:cs typeface="Arial"/>
              </a:rPr>
              <a:t> </a:t>
            </a:r>
            <a:r>
              <a:rPr lang="en-US" sz="3200" spc="-44" dirty="0">
                <a:latin typeface="Arial"/>
                <a:cs typeface="Arial"/>
              </a:rPr>
              <a:t>(ECE </a:t>
            </a:r>
            <a:r>
              <a:rPr lang="en-US" sz="3200" dirty="0">
                <a:latin typeface="Arial"/>
                <a:cs typeface="Arial"/>
              </a:rPr>
              <a:t>student)</a:t>
            </a:r>
            <a:r>
              <a:rPr lang="en-US" sz="3200" spc="688" dirty="0">
                <a:latin typeface="Arial"/>
                <a:cs typeface="Arial"/>
              </a:rPr>
              <a:t> </a:t>
            </a:r>
            <a:r>
              <a:rPr lang="en-US" sz="3200" dirty="0">
                <a:latin typeface="Arial"/>
                <a:cs typeface="Arial"/>
              </a:rPr>
              <a:t>from</a:t>
            </a:r>
            <a:r>
              <a:rPr lang="en-US" sz="3200" spc="688" dirty="0">
                <a:latin typeface="Arial"/>
                <a:cs typeface="Arial"/>
              </a:rPr>
              <a:t> </a:t>
            </a:r>
            <a:r>
              <a:rPr lang="en-US" sz="3200" dirty="0">
                <a:latin typeface="Arial"/>
                <a:cs typeface="Arial"/>
              </a:rPr>
              <a:t>Utah</a:t>
            </a:r>
            <a:r>
              <a:rPr lang="en-US" sz="3200" spc="699" dirty="0">
                <a:latin typeface="Arial"/>
                <a:cs typeface="Arial"/>
              </a:rPr>
              <a:t> </a:t>
            </a:r>
            <a:r>
              <a:rPr lang="en-US" sz="3200" dirty="0">
                <a:latin typeface="Arial"/>
                <a:cs typeface="Arial"/>
              </a:rPr>
              <a:t>Valley</a:t>
            </a:r>
            <a:r>
              <a:rPr lang="en-US" sz="3200" spc="688" dirty="0">
                <a:latin typeface="Arial"/>
                <a:cs typeface="Arial"/>
              </a:rPr>
              <a:t> </a:t>
            </a:r>
            <a:r>
              <a:rPr lang="en-US" sz="3200" dirty="0">
                <a:latin typeface="Arial"/>
                <a:cs typeface="Arial"/>
              </a:rPr>
              <a:t>University</a:t>
            </a:r>
            <a:r>
              <a:rPr lang="en-US" sz="3200" spc="677" dirty="0">
                <a:latin typeface="Arial"/>
                <a:cs typeface="Arial"/>
              </a:rPr>
              <a:t> </a:t>
            </a:r>
            <a:r>
              <a:rPr lang="en-US" sz="3200" dirty="0">
                <a:latin typeface="Arial"/>
                <a:cs typeface="Arial"/>
              </a:rPr>
              <a:t>for</a:t>
            </a:r>
            <a:r>
              <a:rPr lang="en-US" sz="3200" spc="699" dirty="0">
                <a:latin typeface="Arial"/>
                <a:cs typeface="Arial"/>
              </a:rPr>
              <a:t> </a:t>
            </a:r>
            <a:r>
              <a:rPr lang="en-US" sz="3200" spc="-22" dirty="0">
                <a:latin typeface="Arial"/>
                <a:cs typeface="Arial"/>
              </a:rPr>
              <a:t>his </a:t>
            </a:r>
            <a:r>
              <a:rPr lang="en-US" sz="3200" dirty="0">
                <a:latin typeface="Arial"/>
                <a:cs typeface="Arial"/>
              </a:rPr>
              <a:t>contributions</a:t>
            </a:r>
            <a:r>
              <a:rPr lang="en-US" sz="3200" spc="142" dirty="0">
                <a:latin typeface="Arial"/>
                <a:cs typeface="Arial"/>
              </a:rPr>
              <a:t> in providing database set.</a:t>
            </a:r>
            <a:endParaRPr lang="en-US" sz="3200" dirty="0">
              <a:latin typeface="Arial"/>
              <a:cs typeface="Arial"/>
            </a:endParaRPr>
          </a:p>
        </p:txBody>
      </p:sp>
      <p:grpSp>
        <p:nvGrpSpPr>
          <p:cNvPr id="34" name="object 34"/>
          <p:cNvGrpSpPr/>
          <p:nvPr/>
        </p:nvGrpSpPr>
        <p:grpSpPr>
          <a:xfrm>
            <a:off x="20175014" y="5862642"/>
            <a:ext cx="12683503" cy="26444341"/>
            <a:chOff x="9242487" y="2669013"/>
            <a:chExt cx="5809602" cy="8046802"/>
          </a:xfrm>
        </p:grpSpPr>
        <p:pic>
          <p:nvPicPr>
            <p:cNvPr id="35" name="object 35"/>
            <p:cNvPicPr/>
            <p:nvPr/>
          </p:nvPicPr>
          <p:blipFill>
            <a:blip r:embed="rId13" cstate="print"/>
            <a:stretch>
              <a:fillRect/>
            </a:stretch>
          </p:blipFill>
          <p:spPr>
            <a:xfrm>
              <a:off x="9242487" y="7634372"/>
              <a:ext cx="5809602" cy="3081443"/>
            </a:xfrm>
            <a:prstGeom prst="rect">
              <a:avLst/>
            </a:prstGeom>
          </p:spPr>
        </p:pic>
        <p:pic>
          <p:nvPicPr>
            <p:cNvPr id="36" name="object 36"/>
            <p:cNvPicPr/>
            <p:nvPr/>
          </p:nvPicPr>
          <p:blipFill>
            <a:blip r:embed="rId14" cstate="print"/>
            <a:stretch>
              <a:fillRect/>
            </a:stretch>
          </p:blipFill>
          <p:spPr>
            <a:xfrm>
              <a:off x="9262019" y="2669013"/>
              <a:ext cx="5790069" cy="2659246"/>
            </a:xfrm>
            <a:prstGeom prst="rect">
              <a:avLst/>
            </a:prstGeom>
          </p:spPr>
        </p:pic>
        <p:pic>
          <p:nvPicPr>
            <p:cNvPr id="37" name="object 37"/>
            <p:cNvPicPr/>
            <p:nvPr/>
          </p:nvPicPr>
          <p:blipFill>
            <a:blip r:embed="rId15" cstate="print"/>
            <a:stretch>
              <a:fillRect/>
            </a:stretch>
          </p:blipFill>
          <p:spPr>
            <a:xfrm>
              <a:off x="9262020" y="5344304"/>
              <a:ext cx="5790069" cy="2274023"/>
            </a:xfrm>
            <a:prstGeom prst="rect">
              <a:avLst/>
            </a:prstGeom>
          </p:spPr>
        </p:pic>
      </p:grpSp>
      <p:sp>
        <p:nvSpPr>
          <p:cNvPr id="44" name="object 44"/>
          <p:cNvSpPr txBox="1"/>
          <p:nvPr/>
        </p:nvSpPr>
        <p:spPr>
          <a:xfrm>
            <a:off x="33417458" y="6157147"/>
            <a:ext cx="9427489" cy="3239015"/>
          </a:xfrm>
          <a:prstGeom prst="rect">
            <a:avLst/>
          </a:prstGeom>
        </p:spPr>
        <p:txBody>
          <a:bodyPr vert="horz" wrap="square" lIns="0" tIns="26340" rIns="0" bIns="0" rtlCol="0" anchor="t">
            <a:spAutoFit/>
          </a:bodyPr>
          <a:lstStyle/>
          <a:p>
            <a:pPr marL="27727">
              <a:spcBef>
                <a:spcPts val="207"/>
              </a:spcBef>
            </a:pPr>
            <a:r>
              <a:rPr lang="en-US" sz="6000" spc="-44" dirty="0">
                <a:solidFill>
                  <a:srgbClr val="008000"/>
                </a:solidFill>
                <a:latin typeface="Arial Black"/>
              </a:rPr>
              <a:t>Tracking Face Algorithm</a:t>
            </a:r>
            <a:endParaRPr sz="6000" dirty="0"/>
          </a:p>
          <a:p>
            <a:pPr marL="665439" marR="11091" indent="-457490">
              <a:lnSpc>
                <a:spcPct val="102600"/>
              </a:lnSpc>
              <a:spcBef>
                <a:spcPts val="2980"/>
              </a:spcBef>
              <a:buFont typeface="Wingdings"/>
              <a:buChar char=""/>
              <a:tabLst>
                <a:tab pos="666826" algn="l"/>
              </a:tabLst>
            </a:pPr>
            <a:r>
              <a:rPr lang="en-US" sz="3200" b="1" dirty="0">
                <a:latin typeface="Arial"/>
                <a:cs typeface="Arial"/>
              </a:rPr>
              <a:t>Recursive code used for centering face within camera frame</a:t>
            </a:r>
          </a:p>
        </p:txBody>
      </p:sp>
      <p:sp>
        <p:nvSpPr>
          <p:cNvPr id="54" name="object 54"/>
          <p:cNvSpPr txBox="1"/>
          <p:nvPr/>
        </p:nvSpPr>
        <p:spPr>
          <a:xfrm>
            <a:off x="10577141" y="23808075"/>
            <a:ext cx="9222990" cy="5987203"/>
          </a:xfrm>
          <a:prstGeom prst="rect">
            <a:avLst/>
          </a:prstGeom>
        </p:spPr>
        <p:txBody>
          <a:bodyPr vert="horz" wrap="square" lIns="0" tIns="26340" rIns="0" bIns="0" rtlCol="0" anchor="t">
            <a:spAutoFit/>
          </a:bodyPr>
          <a:lstStyle/>
          <a:p>
            <a:pPr marL="597509" marR="242608" indent="-571169" algn="just">
              <a:spcBef>
                <a:spcPts val="207"/>
              </a:spcBef>
              <a:buClr>
                <a:srgbClr val="877D6D"/>
              </a:buClr>
              <a:buFont typeface="Wingdings"/>
              <a:buChar char=""/>
              <a:tabLst>
                <a:tab pos="598895" algn="l"/>
              </a:tabLst>
            </a:pPr>
            <a:r>
              <a:rPr lang="en-US" sz="3200" dirty="0">
                <a:latin typeface="Arial"/>
                <a:cs typeface="Arial"/>
              </a:rPr>
              <a:t>Convolutional Neural Networks (CNN) ResNet50V2 and VGG19 and the linear Support Vector Machine (SVM) were tested to see if they could verify the user using the above dataset.</a:t>
            </a:r>
          </a:p>
          <a:p>
            <a:pPr marL="597509" marR="242608" indent="-571169" algn="just">
              <a:spcBef>
                <a:spcPts val="207"/>
              </a:spcBef>
              <a:buClr>
                <a:srgbClr val="877D6D"/>
              </a:buClr>
              <a:buFont typeface="Wingdings"/>
              <a:buChar char=""/>
              <a:tabLst>
                <a:tab pos="598895" algn="l"/>
              </a:tabLst>
            </a:pPr>
            <a:endParaRPr lang="en-US" sz="3200" dirty="0">
              <a:solidFill>
                <a:srgbClr val="000000"/>
              </a:solidFill>
              <a:latin typeface="Arial"/>
              <a:cs typeface="Arial"/>
            </a:endParaRPr>
          </a:p>
          <a:p>
            <a:pPr marL="597509" marR="242608" indent="-571169" algn="just">
              <a:spcBef>
                <a:spcPts val="207"/>
              </a:spcBef>
              <a:buClr>
                <a:srgbClr val="877D6D"/>
              </a:buClr>
              <a:buFont typeface="Wingdings"/>
              <a:buChar char=""/>
              <a:tabLst>
                <a:tab pos="598895" algn="l"/>
              </a:tabLst>
            </a:pPr>
            <a:r>
              <a:rPr lang="en-US" sz="3200" dirty="0">
                <a:latin typeface="Arial"/>
                <a:cs typeface="Arial"/>
              </a:rPr>
              <a:t>The perfect accuracy found in all three models suggest underlying issues. The dataset was partitioned correctly, suggesting the photos inside the dataset were too similar to each other or the dataset has some other fundamental issue.</a:t>
            </a:r>
          </a:p>
        </p:txBody>
      </p:sp>
      <p:sp>
        <p:nvSpPr>
          <p:cNvPr id="55" name="object 55"/>
          <p:cNvSpPr txBox="1"/>
          <p:nvPr/>
        </p:nvSpPr>
        <p:spPr>
          <a:xfrm>
            <a:off x="10745729" y="6104909"/>
            <a:ext cx="13097369" cy="9854929"/>
          </a:xfrm>
          <a:prstGeom prst="rect">
            <a:avLst/>
          </a:prstGeom>
        </p:spPr>
        <p:txBody>
          <a:bodyPr vert="horz" wrap="square" lIns="0" tIns="26340" rIns="0" bIns="0" rtlCol="0">
            <a:spAutoFit/>
          </a:bodyPr>
          <a:lstStyle/>
          <a:p>
            <a:pPr marL="27727">
              <a:spcBef>
                <a:spcPts val="207"/>
              </a:spcBef>
            </a:pPr>
            <a:r>
              <a:rPr lang="en-US" sz="6000" dirty="0">
                <a:solidFill>
                  <a:srgbClr val="008000"/>
                </a:solidFill>
                <a:latin typeface="Arial Black"/>
                <a:cs typeface="Arial Black"/>
              </a:rPr>
              <a:t>Data Set Collections</a:t>
            </a:r>
            <a:endParaRPr sz="6000" dirty="0">
              <a:latin typeface="Arial Black"/>
              <a:cs typeface="Arial Black"/>
            </a:endParaRPr>
          </a:p>
          <a:p>
            <a:pPr marL="812391" marR="4475080" indent="-457490">
              <a:spcBef>
                <a:spcPts val="2009"/>
              </a:spcBef>
              <a:buFont typeface="Wingdings"/>
              <a:buChar char=""/>
              <a:tabLst>
                <a:tab pos="813777" algn="l"/>
              </a:tabLst>
            </a:pPr>
            <a:r>
              <a:rPr lang="en-US" sz="3200" dirty="0">
                <a:latin typeface="Arial"/>
                <a:cs typeface="Arial"/>
              </a:rPr>
              <a:t>Supervised ML algorithms rely on being trained with very large data sets that included positive and negative images (they cannot know which features are important without false images to show the difference)</a:t>
            </a:r>
          </a:p>
          <a:p>
            <a:pPr marL="812391" marR="4475080" indent="-457490">
              <a:spcBef>
                <a:spcPts val="2009"/>
              </a:spcBef>
              <a:buFont typeface="Wingdings"/>
              <a:buChar char=""/>
              <a:tabLst>
                <a:tab pos="813777" algn="l"/>
              </a:tabLst>
            </a:pPr>
            <a:r>
              <a:rPr lang="en-US" sz="3200" dirty="0">
                <a:latin typeface="Arial"/>
                <a:cs typeface="Arial"/>
              </a:rPr>
              <a:t>Existing database collection London Face Lab set was utilized for training as a negative set.</a:t>
            </a:r>
          </a:p>
          <a:p>
            <a:pPr marL="812391" marR="4475080" indent="-457490">
              <a:spcBef>
                <a:spcPts val="2009"/>
              </a:spcBef>
              <a:buFont typeface="Wingdings"/>
              <a:buChar char=""/>
              <a:tabLst>
                <a:tab pos="813777" algn="l"/>
              </a:tabLst>
            </a:pPr>
            <a:r>
              <a:rPr lang="en-US" sz="3200" dirty="0">
                <a:latin typeface="Arial"/>
                <a:cs typeface="Arial"/>
              </a:rPr>
              <a:t>Positive set included varying photos of Austin, Angel, and Dr. Shekaramiz taken in similar fashion to database set to train the model; photos taken with Tello drone</a:t>
            </a:r>
          </a:p>
          <a:p>
            <a:pPr marL="812391" marR="4475080" indent="-457490">
              <a:spcBef>
                <a:spcPts val="2009"/>
              </a:spcBef>
              <a:buFont typeface="Wingdings"/>
              <a:buChar char=""/>
              <a:tabLst>
                <a:tab pos="813777" algn="l"/>
              </a:tabLst>
            </a:pPr>
            <a:r>
              <a:rPr lang="en-US" sz="3200" dirty="0">
                <a:latin typeface="Arial"/>
                <a:cs typeface="Arial"/>
              </a:rPr>
              <a:t>Good practice is to have negative set closely related to positive set, in this case, facial photos</a:t>
            </a:r>
            <a:endParaRPr sz="3200" dirty="0">
              <a:latin typeface="Arial"/>
              <a:cs typeface="Arial"/>
            </a:endParaRPr>
          </a:p>
        </p:txBody>
      </p:sp>
      <p:sp>
        <p:nvSpPr>
          <p:cNvPr id="69" name="object 23">
            <a:extLst>
              <a:ext uri="{FF2B5EF4-FFF2-40B4-BE49-F238E27FC236}">
                <a16:creationId xmlns:a16="http://schemas.microsoft.com/office/drawing/2014/main" id="{BA9B2B83-33DE-7263-4278-7D38DF37A314}"/>
              </a:ext>
            </a:extLst>
          </p:cNvPr>
          <p:cNvSpPr txBox="1"/>
          <p:nvPr/>
        </p:nvSpPr>
        <p:spPr>
          <a:xfrm>
            <a:off x="20334332" y="6165894"/>
            <a:ext cx="12640857" cy="3412781"/>
          </a:xfrm>
          <a:prstGeom prst="rect">
            <a:avLst/>
          </a:prstGeom>
        </p:spPr>
        <p:txBody>
          <a:bodyPr vert="horz" wrap="square" lIns="0" tIns="26340" rIns="0" bIns="0" rtlCol="0" anchor="t">
            <a:spAutoFit/>
          </a:bodyPr>
          <a:lstStyle/>
          <a:p>
            <a:pPr marL="27727">
              <a:spcBef>
                <a:spcPts val="207"/>
              </a:spcBef>
            </a:pPr>
            <a:r>
              <a:rPr lang="en-US" sz="6000" dirty="0">
                <a:solidFill>
                  <a:srgbClr val="008000"/>
                </a:solidFill>
                <a:latin typeface="Arial Black"/>
                <a:cs typeface="Arial Black"/>
              </a:rPr>
              <a:t>Using Haar Cascade with Drone</a:t>
            </a:r>
            <a:endParaRPr lang="en-US" sz="4803" dirty="0">
              <a:latin typeface="Arial Black"/>
              <a:cs typeface="Arial Black"/>
            </a:endParaRPr>
          </a:p>
          <a:p>
            <a:pPr marL="483830" marR="11091" indent="-457490">
              <a:lnSpc>
                <a:spcPct val="102600"/>
              </a:lnSpc>
              <a:spcBef>
                <a:spcPts val="196"/>
              </a:spcBef>
              <a:buFont typeface="Wingdings"/>
              <a:buChar char=""/>
              <a:tabLst>
                <a:tab pos="485216" algn="l"/>
              </a:tabLst>
            </a:pPr>
            <a:endParaRPr lang="en-US" sz="3200" dirty="0">
              <a:latin typeface="Arial"/>
              <a:cs typeface="Arial"/>
            </a:endParaRPr>
          </a:p>
          <a:p>
            <a:pPr marL="483830" marR="11091" indent="-457490">
              <a:lnSpc>
                <a:spcPct val="102600"/>
              </a:lnSpc>
              <a:spcBef>
                <a:spcPts val="196"/>
              </a:spcBef>
              <a:buFont typeface="Wingdings"/>
              <a:buChar char=""/>
              <a:tabLst>
                <a:tab pos="485216" algn="l"/>
              </a:tabLst>
            </a:pPr>
            <a:r>
              <a:rPr lang="en-US" sz="3200" dirty="0" err="1">
                <a:latin typeface="Arial"/>
                <a:cs typeface="Arial"/>
              </a:rPr>
              <a:t>Haar</a:t>
            </a:r>
            <a:r>
              <a:rPr lang="en-US" sz="3200" dirty="0">
                <a:latin typeface="Arial"/>
                <a:cs typeface="Arial"/>
              </a:rPr>
              <a:t> Cascade models produce .xml files that can be used for image processing/computer vision with faces using open-cv library</a:t>
            </a:r>
            <a:endParaRPr lang="en-US" sz="3200" dirty="0">
              <a:solidFill>
                <a:srgbClr val="000000"/>
              </a:solidFill>
              <a:latin typeface="Arial"/>
              <a:cs typeface="Arial"/>
            </a:endParaRPr>
          </a:p>
        </p:txBody>
      </p:sp>
      <p:sp>
        <p:nvSpPr>
          <p:cNvPr id="76" name="object 31">
            <a:extLst>
              <a:ext uri="{FF2B5EF4-FFF2-40B4-BE49-F238E27FC236}">
                <a16:creationId xmlns:a16="http://schemas.microsoft.com/office/drawing/2014/main" id="{AA5EB080-C3D2-A4D2-2997-8391DFE60DAE}"/>
              </a:ext>
            </a:extLst>
          </p:cNvPr>
          <p:cNvSpPr txBox="1"/>
          <p:nvPr/>
        </p:nvSpPr>
        <p:spPr>
          <a:xfrm>
            <a:off x="20334333" y="9622903"/>
            <a:ext cx="5669436" cy="4582214"/>
          </a:xfrm>
          <a:prstGeom prst="rect">
            <a:avLst/>
          </a:prstGeom>
        </p:spPr>
        <p:txBody>
          <a:bodyPr vert="horz" wrap="square" lIns="0" tIns="24954" rIns="0" bIns="0" rtlCol="0" anchor="t">
            <a:spAutoFit/>
          </a:bodyPr>
          <a:lstStyle/>
          <a:p>
            <a:pPr marL="483830" marR="11091" indent="-457490">
              <a:lnSpc>
                <a:spcPct val="102600"/>
              </a:lnSpc>
              <a:spcBef>
                <a:spcPts val="196"/>
              </a:spcBef>
              <a:buFont typeface="Wingdings"/>
              <a:buChar char=""/>
              <a:tabLst>
                <a:tab pos="485216" algn="l"/>
              </a:tabLst>
            </a:pPr>
            <a:r>
              <a:rPr lang="en-US" sz="3200" dirty="0">
                <a:latin typeface="Arial"/>
                <a:cs typeface="Arial"/>
              </a:rPr>
              <a:t>Python files draw bounding boxes around detected faces in drone’s camera stream using open-cv and </a:t>
            </a:r>
            <a:r>
              <a:rPr lang="en-US" sz="3200" dirty="0" err="1">
                <a:latin typeface="Arial"/>
                <a:cs typeface="Arial"/>
              </a:rPr>
              <a:t>djitellopy</a:t>
            </a:r>
            <a:r>
              <a:rPr lang="en-US" sz="3200" dirty="0">
                <a:latin typeface="Arial"/>
                <a:cs typeface="Arial"/>
              </a:rPr>
              <a:t> libraries</a:t>
            </a:r>
          </a:p>
          <a:p>
            <a:pPr marL="483830" marR="11091" indent="-457490">
              <a:lnSpc>
                <a:spcPct val="102600"/>
              </a:lnSpc>
              <a:spcBef>
                <a:spcPts val="196"/>
              </a:spcBef>
              <a:buFont typeface="Wingdings"/>
              <a:buChar char=""/>
              <a:tabLst>
                <a:tab pos="485216" algn="l"/>
              </a:tabLst>
            </a:pPr>
            <a:r>
              <a:rPr lang="en-US" sz="3200" dirty="0">
                <a:latin typeface="Arial"/>
                <a:cs typeface="Arial"/>
              </a:rPr>
              <a:t>The drone will detect faces and output live video feed of bounding boxes using Python threads</a:t>
            </a:r>
            <a:endParaRPr sz="3200" dirty="0">
              <a:latin typeface="Arial"/>
              <a:cs typeface="Arial"/>
            </a:endParaRPr>
          </a:p>
        </p:txBody>
      </p:sp>
      <p:sp>
        <p:nvSpPr>
          <p:cNvPr id="92" name="object 38">
            <a:extLst>
              <a:ext uri="{FF2B5EF4-FFF2-40B4-BE49-F238E27FC236}">
                <a16:creationId xmlns:a16="http://schemas.microsoft.com/office/drawing/2014/main" id="{B3DA49F1-22A9-6805-9984-22D4999C3BE9}"/>
              </a:ext>
            </a:extLst>
          </p:cNvPr>
          <p:cNvSpPr txBox="1"/>
          <p:nvPr/>
        </p:nvSpPr>
        <p:spPr>
          <a:xfrm>
            <a:off x="20413640" y="14817957"/>
            <a:ext cx="12238309" cy="949927"/>
          </a:xfrm>
          <a:prstGeom prst="rect">
            <a:avLst/>
          </a:prstGeom>
        </p:spPr>
        <p:txBody>
          <a:bodyPr vert="horz" wrap="square" lIns="0" tIns="26340" rIns="0" bIns="0" rtlCol="0">
            <a:spAutoFit/>
          </a:bodyPr>
          <a:lstStyle/>
          <a:p>
            <a:pPr marL="27727">
              <a:spcBef>
                <a:spcPts val="207"/>
              </a:spcBef>
            </a:pPr>
            <a:r>
              <a:rPr lang="en-US" sz="6000" spc="-44" dirty="0">
                <a:solidFill>
                  <a:srgbClr val="008000"/>
                </a:solidFill>
                <a:latin typeface="Arial Black"/>
                <a:cs typeface="Arial Black"/>
              </a:rPr>
              <a:t>Calculating Distance</a:t>
            </a:r>
            <a:endParaRPr sz="6000" dirty="0">
              <a:latin typeface="Arial Black"/>
              <a:cs typeface="Arial Black"/>
            </a:endParaRPr>
          </a:p>
        </p:txBody>
      </p:sp>
      <p:sp>
        <p:nvSpPr>
          <p:cNvPr id="93" name="object 41">
            <a:extLst>
              <a:ext uri="{FF2B5EF4-FFF2-40B4-BE49-F238E27FC236}">
                <a16:creationId xmlns:a16="http://schemas.microsoft.com/office/drawing/2014/main" id="{F3AA3ED3-BCD7-3452-8602-74C4C98CFE1A}"/>
              </a:ext>
            </a:extLst>
          </p:cNvPr>
          <p:cNvSpPr txBox="1"/>
          <p:nvPr/>
        </p:nvSpPr>
        <p:spPr>
          <a:xfrm>
            <a:off x="20438882" y="16089369"/>
            <a:ext cx="12074013" cy="2046264"/>
          </a:xfrm>
          <a:prstGeom prst="rect">
            <a:avLst/>
          </a:prstGeom>
        </p:spPr>
        <p:txBody>
          <a:bodyPr vert="horz" wrap="square" lIns="0" tIns="24954" rIns="0" bIns="0" rtlCol="0">
            <a:spAutoFit/>
          </a:bodyPr>
          <a:lstStyle/>
          <a:p>
            <a:pPr marL="483830" marR="11091" indent="-457490">
              <a:lnSpc>
                <a:spcPct val="102600"/>
              </a:lnSpc>
              <a:spcBef>
                <a:spcPts val="196"/>
              </a:spcBef>
              <a:buFont typeface="Wingdings"/>
              <a:buChar char=""/>
              <a:tabLst>
                <a:tab pos="485216" algn="l"/>
              </a:tabLst>
            </a:pPr>
            <a:r>
              <a:rPr lang="en-US" sz="3200" b="1" dirty="0">
                <a:latin typeface="Arial"/>
                <a:cs typeface="Arial"/>
              </a:rPr>
              <a:t>A bounding box can tell the distance of a face by its size, larger box means further away while smaller box means closer distance to drone</a:t>
            </a:r>
          </a:p>
          <a:p>
            <a:pPr marL="483830" marR="11091" indent="-457490">
              <a:lnSpc>
                <a:spcPct val="102600"/>
              </a:lnSpc>
              <a:spcBef>
                <a:spcPts val="196"/>
              </a:spcBef>
              <a:buFont typeface="Wingdings"/>
              <a:buChar char=""/>
              <a:tabLst>
                <a:tab pos="485216" algn="l"/>
              </a:tabLst>
            </a:pPr>
            <a:endParaRPr sz="3200" dirty="0">
              <a:latin typeface="Arial"/>
              <a:cs typeface="Arial"/>
            </a:endParaRPr>
          </a:p>
        </p:txBody>
      </p:sp>
      <p:sp>
        <p:nvSpPr>
          <p:cNvPr id="94" name="object 42">
            <a:extLst>
              <a:ext uri="{FF2B5EF4-FFF2-40B4-BE49-F238E27FC236}">
                <a16:creationId xmlns:a16="http://schemas.microsoft.com/office/drawing/2014/main" id="{5B2C3682-6185-C891-FF48-C9A93DED232F}"/>
              </a:ext>
            </a:extLst>
          </p:cNvPr>
          <p:cNvSpPr txBox="1"/>
          <p:nvPr/>
        </p:nvSpPr>
        <p:spPr>
          <a:xfrm>
            <a:off x="20477745" y="17256797"/>
            <a:ext cx="11762653" cy="2083111"/>
          </a:xfrm>
          <a:prstGeom prst="rect">
            <a:avLst/>
          </a:prstGeom>
        </p:spPr>
        <p:txBody>
          <a:bodyPr vert="horz" wrap="square" lIns="0" tIns="36045" rIns="0" bIns="0" rtlCol="0" anchor="t">
            <a:spAutoFit/>
          </a:bodyPr>
          <a:lstStyle/>
          <a:p>
            <a:pPr marL="583646" indent="-557305">
              <a:spcBef>
                <a:spcPts val="284"/>
              </a:spcBef>
              <a:buFont typeface="Wingdings"/>
              <a:buChar char=""/>
              <a:tabLst>
                <a:tab pos="585032" algn="l"/>
              </a:tabLst>
            </a:pPr>
            <a:endParaRPr lang="en-US" sz="3200" spc="-22" dirty="0">
              <a:latin typeface="Arial"/>
              <a:cs typeface="Arial"/>
            </a:endParaRPr>
          </a:p>
          <a:p>
            <a:pPr marL="583646" indent="-557305">
              <a:spcBef>
                <a:spcPts val="284"/>
              </a:spcBef>
              <a:buFont typeface="Wingdings"/>
              <a:buChar char=""/>
              <a:tabLst>
                <a:tab pos="585032" algn="l"/>
              </a:tabLst>
            </a:pPr>
            <a:r>
              <a:rPr lang="en-US" sz="3200" spc="-22" dirty="0">
                <a:latin typeface="Arial"/>
                <a:cs typeface="Arial"/>
              </a:rPr>
              <a:t>Testing was done to ensure that the calculated distance was within a few cm of actual distance</a:t>
            </a:r>
          </a:p>
          <a:p>
            <a:pPr marL="583646" indent="-557305">
              <a:spcBef>
                <a:spcPts val="284"/>
              </a:spcBef>
              <a:buFont typeface="Wingdings"/>
              <a:buChar char=""/>
              <a:tabLst>
                <a:tab pos="585032" algn="l"/>
              </a:tabLst>
            </a:pPr>
            <a:endParaRPr lang="en-US" sz="3200" spc="-22" dirty="0">
              <a:latin typeface="Arial"/>
              <a:cs typeface="Arial"/>
            </a:endParaRPr>
          </a:p>
        </p:txBody>
      </p:sp>
      <p:sp>
        <p:nvSpPr>
          <p:cNvPr id="100" name="object 38">
            <a:extLst>
              <a:ext uri="{FF2B5EF4-FFF2-40B4-BE49-F238E27FC236}">
                <a16:creationId xmlns:a16="http://schemas.microsoft.com/office/drawing/2014/main" id="{DFB98735-EECD-AE1D-6066-DA15FE40737A}"/>
              </a:ext>
            </a:extLst>
          </p:cNvPr>
          <p:cNvSpPr txBox="1"/>
          <p:nvPr/>
        </p:nvSpPr>
        <p:spPr>
          <a:xfrm>
            <a:off x="20399407" y="22449141"/>
            <a:ext cx="12238309" cy="1873257"/>
          </a:xfrm>
          <a:prstGeom prst="rect">
            <a:avLst/>
          </a:prstGeom>
        </p:spPr>
        <p:txBody>
          <a:bodyPr vert="horz" wrap="square" lIns="0" tIns="26340" rIns="0" bIns="0" rtlCol="0">
            <a:spAutoFit/>
          </a:bodyPr>
          <a:lstStyle/>
          <a:p>
            <a:pPr marL="27727">
              <a:spcBef>
                <a:spcPts val="207"/>
              </a:spcBef>
            </a:pPr>
            <a:r>
              <a:rPr lang="en-US" sz="6000" spc="-44" dirty="0">
                <a:solidFill>
                  <a:srgbClr val="008000"/>
                </a:solidFill>
                <a:latin typeface="Arial Black"/>
                <a:cs typeface="Arial Black"/>
              </a:rPr>
              <a:t>Facial Detection Initialized Takeoff</a:t>
            </a:r>
            <a:endParaRPr sz="6000" dirty="0">
              <a:latin typeface="Arial Black"/>
              <a:cs typeface="Arial Black"/>
            </a:endParaRPr>
          </a:p>
        </p:txBody>
      </p:sp>
      <p:sp>
        <p:nvSpPr>
          <p:cNvPr id="101" name="object 41">
            <a:extLst>
              <a:ext uri="{FF2B5EF4-FFF2-40B4-BE49-F238E27FC236}">
                <a16:creationId xmlns:a16="http://schemas.microsoft.com/office/drawing/2014/main" id="{D7EFE25F-8D58-5D95-3C07-7B37F416248A}"/>
              </a:ext>
            </a:extLst>
          </p:cNvPr>
          <p:cNvSpPr txBox="1"/>
          <p:nvPr/>
        </p:nvSpPr>
        <p:spPr>
          <a:xfrm>
            <a:off x="20438882" y="24373807"/>
            <a:ext cx="11920569" cy="3069621"/>
          </a:xfrm>
          <a:prstGeom prst="rect">
            <a:avLst/>
          </a:prstGeom>
        </p:spPr>
        <p:txBody>
          <a:bodyPr vert="horz" wrap="square" lIns="0" tIns="24954" rIns="0" bIns="0" rtlCol="0">
            <a:spAutoFit/>
          </a:bodyPr>
          <a:lstStyle/>
          <a:p>
            <a:pPr marL="483830" marR="11091" indent="-457490">
              <a:lnSpc>
                <a:spcPct val="102600"/>
              </a:lnSpc>
              <a:spcBef>
                <a:spcPts val="196"/>
              </a:spcBef>
              <a:buFont typeface="Wingdings"/>
              <a:buChar char=""/>
              <a:tabLst>
                <a:tab pos="485216" algn="l"/>
              </a:tabLst>
            </a:pPr>
            <a:r>
              <a:rPr lang="en-US" sz="3200" b="1" dirty="0">
                <a:latin typeface="Arial"/>
                <a:cs typeface="Arial"/>
              </a:rPr>
              <a:t>Like devices which require voice input to activate, the drone is programmed to require facial recognition to takeoff</a:t>
            </a:r>
          </a:p>
          <a:p>
            <a:pPr marL="483830" marR="11091" indent="-457490">
              <a:lnSpc>
                <a:spcPct val="102600"/>
              </a:lnSpc>
              <a:spcBef>
                <a:spcPts val="196"/>
              </a:spcBef>
              <a:buFont typeface="Wingdings"/>
              <a:buChar char=""/>
              <a:tabLst>
                <a:tab pos="485216" algn="l"/>
              </a:tabLst>
            </a:pPr>
            <a:r>
              <a:rPr lang="en-US" sz="3200" spc="-22" dirty="0">
                <a:latin typeface="Arial"/>
                <a:cs typeface="Arial"/>
              </a:rPr>
              <a:t>The drone will remain on standby until a face is recognized for a duration of 10 frames (multiple frames to prevent error)</a:t>
            </a:r>
          </a:p>
          <a:p>
            <a:pPr marL="483830" marR="11091" indent="-457490">
              <a:lnSpc>
                <a:spcPct val="102600"/>
              </a:lnSpc>
              <a:spcBef>
                <a:spcPts val="196"/>
              </a:spcBef>
              <a:buFont typeface="Wingdings"/>
              <a:buChar char=""/>
              <a:tabLst>
                <a:tab pos="485216" algn="l"/>
              </a:tabLst>
            </a:pPr>
            <a:endParaRPr sz="3200" dirty="0">
              <a:latin typeface="Arial"/>
              <a:cs typeface="Arial"/>
            </a:endParaRPr>
          </a:p>
        </p:txBody>
      </p:sp>
      <p:sp>
        <p:nvSpPr>
          <p:cNvPr id="102" name="object 42">
            <a:extLst>
              <a:ext uri="{FF2B5EF4-FFF2-40B4-BE49-F238E27FC236}">
                <a16:creationId xmlns:a16="http://schemas.microsoft.com/office/drawing/2014/main" id="{EC1DC827-57E5-F30C-FB04-5E64FBBAEAD3}"/>
              </a:ext>
            </a:extLst>
          </p:cNvPr>
          <p:cNvSpPr txBox="1"/>
          <p:nvPr/>
        </p:nvSpPr>
        <p:spPr>
          <a:xfrm>
            <a:off x="20477745" y="26660724"/>
            <a:ext cx="4702691" cy="5037766"/>
          </a:xfrm>
          <a:prstGeom prst="rect">
            <a:avLst/>
          </a:prstGeom>
        </p:spPr>
        <p:txBody>
          <a:bodyPr vert="horz" wrap="square" lIns="0" tIns="36045" rIns="0" bIns="0" rtlCol="0">
            <a:spAutoFit/>
          </a:bodyPr>
          <a:lstStyle/>
          <a:p>
            <a:pPr marL="583646" indent="-557305">
              <a:spcBef>
                <a:spcPts val="284"/>
              </a:spcBef>
              <a:buFont typeface="Wingdings"/>
              <a:buChar char=""/>
              <a:tabLst>
                <a:tab pos="585032" algn="l"/>
              </a:tabLst>
            </a:pPr>
            <a:endParaRPr lang="en-US" sz="3200" spc="-22" dirty="0">
              <a:latin typeface="Arial"/>
              <a:cs typeface="Arial"/>
            </a:endParaRPr>
          </a:p>
          <a:p>
            <a:pPr marL="583646" indent="-557305">
              <a:spcBef>
                <a:spcPts val="284"/>
              </a:spcBef>
              <a:buFont typeface="Wingdings"/>
              <a:buChar char=""/>
              <a:tabLst>
                <a:tab pos="585032" algn="l"/>
              </a:tabLst>
            </a:pPr>
            <a:r>
              <a:rPr lang="en-US" sz="3200" spc="-22" dirty="0">
                <a:latin typeface="Arial"/>
                <a:cs typeface="Arial"/>
              </a:rPr>
              <a:t>One takeoff is initialized, the drone will enter a state of continuous facial tracking</a:t>
            </a:r>
          </a:p>
          <a:p>
            <a:pPr marL="583646" indent="-557305">
              <a:spcBef>
                <a:spcPts val="284"/>
              </a:spcBef>
              <a:buFont typeface="Wingdings"/>
              <a:buChar char=""/>
              <a:tabLst>
                <a:tab pos="585032" algn="l"/>
              </a:tabLst>
            </a:pPr>
            <a:r>
              <a:rPr lang="en-US" sz="3200" spc="-22" dirty="0">
                <a:latin typeface="Arial"/>
                <a:cs typeface="Arial"/>
              </a:rPr>
              <a:t>Figures on the right are about the same time frame from different views</a:t>
            </a:r>
          </a:p>
        </p:txBody>
      </p:sp>
      <p:sp>
        <p:nvSpPr>
          <p:cNvPr id="4" name="object 5">
            <a:extLst>
              <a:ext uri="{FF2B5EF4-FFF2-40B4-BE49-F238E27FC236}">
                <a16:creationId xmlns:a16="http://schemas.microsoft.com/office/drawing/2014/main" id="{5A29D67A-E077-121E-BCDB-2E704202B4F7}"/>
              </a:ext>
            </a:extLst>
          </p:cNvPr>
          <p:cNvSpPr txBox="1"/>
          <p:nvPr/>
        </p:nvSpPr>
        <p:spPr>
          <a:xfrm>
            <a:off x="17374708" y="3147887"/>
            <a:ext cx="5428359" cy="2399746"/>
          </a:xfrm>
          <a:prstGeom prst="rect">
            <a:avLst/>
          </a:prstGeom>
        </p:spPr>
        <p:txBody>
          <a:bodyPr vert="horz" wrap="square" lIns="0" tIns="34658" rIns="0" bIns="0" rtlCol="0">
            <a:spAutoFit/>
          </a:bodyPr>
          <a:lstStyle/>
          <a:p>
            <a:pPr algn="ctr">
              <a:spcBef>
                <a:spcPts val="273"/>
              </a:spcBef>
            </a:pPr>
            <a:r>
              <a:rPr lang="en-US" sz="5131" b="1" dirty="0">
                <a:latin typeface="Arial"/>
                <a:cs typeface="Arial"/>
              </a:rPr>
              <a:t>Austin Philips</a:t>
            </a:r>
            <a:endParaRPr sz="5131" dirty="0">
              <a:latin typeface="Arial"/>
              <a:cs typeface="Arial"/>
            </a:endParaRPr>
          </a:p>
          <a:p>
            <a:pPr algn="ctr">
              <a:spcBef>
                <a:spcPts val="87"/>
              </a:spcBef>
            </a:pPr>
            <a:r>
              <a:rPr sz="3384" b="1" i="1" spc="-22" dirty="0">
                <a:latin typeface="Arial"/>
                <a:cs typeface="Arial"/>
              </a:rPr>
              <a:t>Student</a:t>
            </a:r>
            <a:endParaRPr sz="3384" dirty="0">
              <a:latin typeface="Arial"/>
              <a:cs typeface="Arial"/>
            </a:endParaRPr>
          </a:p>
          <a:p>
            <a:pPr algn="ctr">
              <a:spcBef>
                <a:spcPts val="22"/>
              </a:spcBef>
            </a:pPr>
            <a:r>
              <a:rPr sz="3384" b="1" i="1" dirty="0">
                <a:latin typeface="Arial"/>
                <a:cs typeface="Arial"/>
              </a:rPr>
              <a:t>Utah</a:t>
            </a:r>
            <a:r>
              <a:rPr sz="3384" b="1" i="1" spc="-76" dirty="0">
                <a:latin typeface="Arial"/>
                <a:cs typeface="Arial"/>
              </a:rPr>
              <a:t> </a:t>
            </a:r>
            <a:r>
              <a:rPr sz="3384" b="1" i="1" dirty="0">
                <a:latin typeface="Arial"/>
                <a:cs typeface="Arial"/>
              </a:rPr>
              <a:t>Valley</a:t>
            </a:r>
            <a:r>
              <a:rPr sz="3384" b="1" i="1" spc="-76" dirty="0">
                <a:latin typeface="Arial"/>
                <a:cs typeface="Arial"/>
              </a:rPr>
              <a:t> </a:t>
            </a:r>
            <a:r>
              <a:rPr sz="3384" b="1" i="1" spc="-22" dirty="0">
                <a:latin typeface="Arial"/>
                <a:cs typeface="Arial"/>
              </a:rPr>
              <a:t>University</a:t>
            </a:r>
            <a:endParaRPr sz="3384" dirty="0">
              <a:latin typeface="Arial"/>
              <a:cs typeface="Arial"/>
            </a:endParaRPr>
          </a:p>
          <a:p>
            <a:pPr algn="ctr">
              <a:spcBef>
                <a:spcPts val="11"/>
              </a:spcBef>
            </a:pPr>
            <a:r>
              <a:rPr lang="en-US" sz="3384" b="1" spc="-22" dirty="0">
                <a:latin typeface="Arial"/>
                <a:cs typeface="Arial"/>
                <a:hlinkClick r:id="rId3"/>
              </a:rPr>
              <a:t>Austin.Philips</a:t>
            </a:r>
            <a:r>
              <a:rPr sz="3384" b="1" spc="-22" dirty="0">
                <a:latin typeface="Arial"/>
                <a:cs typeface="Arial"/>
                <a:hlinkClick r:id="rId3"/>
              </a:rPr>
              <a:t>@uvu.edu</a:t>
            </a:r>
            <a:endParaRPr sz="3384" dirty="0">
              <a:latin typeface="Arial"/>
              <a:cs typeface="Arial"/>
            </a:endParaRPr>
          </a:p>
        </p:txBody>
      </p:sp>
      <p:pic>
        <p:nvPicPr>
          <p:cNvPr id="1026" name="Picture 2" descr="Everything You Ever Wanted To Know About Computer Vision. | by Ilija  Mihajlovic | Towards Data Science">
            <a:extLst>
              <a:ext uri="{FF2B5EF4-FFF2-40B4-BE49-F238E27FC236}">
                <a16:creationId xmlns:a16="http://schemas.microsoft.com/office/drawing/2014/main" id="{0349E6E3-D391-9DF4-AF8F-E3EED97C0DA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8763" y="11715974"/>
            <a:ext cx="4942327" cy="2668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ep Learning applied to Computer Vision | ATRIA Innovation">
            <a:extLst>
              <a:ext uri="{FF2B5EF4-FFF2-40B4-BE49-F238E27FC236}">
                <a16:creationId xmlns:a16="http://schemas.microsoft.com/office/drawing/2014/main" id="{9C905A43-5523-4980-0EFC-485EBC35056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591510" y="14598880"/>
            <a:ext cx="3728564" cy="24577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BFC5DB3-F170-FB14-4A6E-1E8D38BF488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4962" y="28842891"/>
            <a:ext cx="3757676" cy="31822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DC9A07B-50DA-1425-D122-383A00B9658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04155" y="28861179"/>
            <a:ext cx="5190458" cy="31546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person in a white shirt&#10;&#10;Description automatically generated">
            <a:extLst>
              <a:ext uri="{FF2B5EF4-FFF2-40B4-BE49-F238E27FC236}">
                <a16:creationId xmlns:a16="http://schemas.microsoft.com/office/drawing/2014/main" id="{8EB0A601-A386-3FE6-4E64-A08A5647786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737798" y="19114435"/>
            <a:ext cx="2080835" cy="1560627"/>
          </a:xfrm>
          <a:prstGeom prst="rect">
            <a:avLst/>
          </a:prstGeom>
        </p:spPr>
      </p:pic>
      <p:pic>
        <p:nvPicPr>
          <p:cNvPr id="28" name="Picture 27" descr="A person in a white shirt&#10;&#10;Description automatically generated">
            <a:extLst>
              <a:ext uri="{FF2B5EF4-FFF2-40B4-BE49-F238E27FC236}">
                <a16:creationId xmlns:a16="http://schemas.microsoft.com/office/drawing/2014/main" id="{4009E8EC-B461-78C4-0D23-767E992EBE9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5539551" y="19135521"/>
            <a:ext cx="2056298" cy="1542227"/>
          </a:xfrm>
          <a:prstGeom prst="rect">
            <a:avLst/>
          </a:prstGeom>
        </p:spPr>
      </p:pic>
      <p:pic>
        <p:nvPicPr>
          <p:cNvPr id="40" name="Picture 39" descr="A person in a white shirt&#10;&#10;Description automatically generated with medium confidence">
            <a:extLst>
              <a:ext uri="{FF2B5EF4-FFF2-40B4-BE49-F238E27FC236}">
                <a16:creationId xmlns:a16="http://schemas.microsoft.com/office/drawing/2014/main" id="{40F0904B-6AC6-6D3F-70C9-38D906F8AAF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3312131" y="19123632"/>
            <a:ext cx="2056303" cy="1542227"/>
          </a:xfrm>
          <a:prstGeom prst="rect">
            <a:avLst/>
          </a:prstGeom>
        </p:spPr>
      </p:pic>
      <p:pic>
        <p:nvPicPr>
          <p:cNvPr id="42" name="Picture 41" descr="A side view of a person's head&#10;&#10;Description automatically generated with medium confidence">
            <a:extLst>
              <a:ext uri="{FF2B5EF4-FFF2-40B4-BE49-F238E27FC236}">
                <a16:creationId xmlns:a16="http://schemas.microsoft.com/office/drawing/2014/main" id="{0282BB7B-81F7-0DB3-F69C-03E9C47BA37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7737800" y="17358765"/>
            <a:ext cx="2080837" cy="1560630"/>
          </a:xfrm>
          <a:prstGeom prst="rect">
            <a:avLst/>
          </a:prstGeom>
        </p:spPr>
      </p:pic>
      <p:pic>
        <p:nvPicPr>
          <p:cNvPr id="45" name="Picture 44" descr="A person in a white shirt&#10;&#10;Description automatically generated with medium confidence">
            <a:extLst>
              <a:ext uri="{FF2B5EF4-FFF2-40B4-BE49-F238E27FC236}">
                <a16:creationId xmlns:a16="http://schemas.microsoft.com/office/drawing/2014/main" id="{6CA63E16-94F0-1FA1-5B4C-51C5E6004339}"/>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3299858" y="17350440"/>
            <a:ext cx="2080839" cy="1560630"/>
          </a:xfrm>
          <a:prstGeom prst="rect">
            <a:avLst/>
          </a:prstGeom>
        </p:spPr>
      </p:pic>
      <p:pic>
        <p:nvPicPr>
          <p:cNvPr id="47" name="Picture 46" descr="A close-up of a person&#10;&#10;Description automatically generated">
            <a:extLst>
              <a:ext uri="{FF2B5EF4-FFF2-40B4-BE49-F238E27FC236}">
                <a16:creationId xmlns:a16="http://schemas.microsoft.com/office/drawing/2014/main" id="{131B61DC-490F-3497-A4A6-B89E3315F916}"/>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561302" y="17350442"/>
            <a:ext cx="2080839" cy="1560630"/>
          </a:xfrm>
          <a:prstGeom prst="rect">
            <a:avLst/>
          </a:prstGeom>
        </p:spPr>
      </p:pic>
      <p:pic>
        <p:nvPicPr>
          <p:cNvPr id="49" name="Picture 48">
            <a:extLst>
              <a:ext uri="{FF2B5EF4-FFF2-40B4-BE49-F238E27FC236}">
                <a16:creationId xmlns:a16="http://schemas.microsoft.com/office/drawing/2014/main" id="{E1D910BE-A28B-2FF7-1162-FCF2538BAAF2}"/>
              </a:ext>
            </a:extLst>
          </p:cNvPr>
          <p:cNvPicPr>
            <a:picLocks noChangeAspect="1"/>
          </p:cNvPicPr>
          <p:nvPr/>
        </p:nvPicPr>
        <p:blipFill>
          <a:blip r:embed="rId26"/>
          <a:stretch>
            <a:fillRect/>
          </a:stretch>
        </p:blipFill>
        <p:spPr>
          <a:xfrm>
            <a:off x="25755611" y="9641745"/>
            <a:ext cx="2905055" cy="2643338"/>
          </a:xfrm>
          <a:prstGeom prst="rect">
            <a:avLst/>
          </a:prstGeom>
        </p:spPr>
      </p:pic>
      <p:pic>
        <p:nvPicPr>
          <p:cNvPr id="8" name="Picture 11" descr="A picture containing person&#10;&#10;Description automatically generated">
            <a:extLst>
              <a:ext uri="{FF2B5EF4-FFF2-40B4-BE49-F238E27FC236}">
                <a16:creationId xmlns:a16="http://schemas.microsoft.com/office/drawing/2014/main" id="{EBB6943D-9528-9A42-9908-732B0DFEF44E}"/>
              </a:ext>
            </a:extLst>
          </p:cNvPr>
          <p:cNvPicPr>
            <a:picLocks noChangeAspect="1"/>
          </p:cNvPicPr>
          <p:nvPr/>
        </p:nvPicPr>
        <p:blipFill>
          <a:blip r:embed="rId27"/>
          <a:stretch>
            <a:fillRect/>
          </a:stretch>
        </p:blipFill>
        <p:spPr>
          <a:xfrm>
            <a:off x="27521101" y="18442344"/>
            <a:ext cx="5130848" cy="3499932"/>
          </a:xfrm>
          <a:prstGeom prst="rect">
            <a:avLst/>
          </a:prstGeom>
        </p:spPr>
      </p:pic>
      <p:pic>
        <p:nvPicPr>
          <p:cNvPr id="12" name="Picture 12">
            <a:extLst>
              <a:ext uri="{FF2B5EF4-FFF2-40B4-BE49-F238E27FC236}">
                <a16:creationId xmlns:a16="http://schemas.microsoft.com/office/drawing/2014/main" id="{AC6A2B75-A140-81CC-0028-FF0489E062F0}"/>
              </a:ext>
            </a:extLst>
          </p:cNvPr>
          <p:cNvPicPr>
            <a:picLocks noChangeAspect="1"/>
          </p:cNvPicPr>
          <p:nvPr/>
        </p:nvPicPr>
        <p:blipFill>
          <a:blip r:embed="rId28"/>
          <a:stretch>
            <a:fillRect/>
          </a:stretch>
        </p:blipFill>
        <p:spPr>
          <a:xfrm>
            <a:off x="24160364" y="19066554"/>
            <a:ext cx="2903181" cy="2849771"/>
          </a:xfrm>
          <a:prstGeom prst="rect">
            <a:avLst/>
          </a:prstGeom>
        </p:spPr>
      </p:pic>
      <p:graphicFrame>
        <p:nvGraphicFramePr>
          <p:cNvPr id="13" name="Table 21">
            <a:extLst>
              <a:ext uri="{FF2B5EF4-FFF2-40B4-BE49-F238E27FC236}">
                <a16:creationId xmlns:a16="http://schemas.microsoft.com/office/drawing/2014/main" id="{2F5968B4-7570-31CB-41D9-FB22DAB25891}"/>
              </a:ext>
            </a:extLst>
          </p:cNvPr>
          <p:cNvGraphicFramePr>
            <a:graphicFrameLocks noGrp="1"/>
          </p:cNvGraphicFramePr>
          <p:nvPr>
            <p:extLst>
              <p:ext uri="{D42A27DB-BD31-4B8C-83A1-F6EECF244321}">
                <p14:modId xmlns:p14="http://schemas.microsoft.com/office/powerpoint/2010/main" val="1804818268"/>
              </p:ext>
            </p:extLst>
          </p:nvPr>
        </p:nvGraphicFramePr>
        <p:xfrm>
          <a:off x="10695847" y="30058650"/>
          <a:ext cx="8887976" cy="1863228"/>
        </p:xfrm>
        <a:graphic>
          <a:graphicData uri="http://schemas.openxmlformats.org/drawingml/2006/table">
            <a:tbl>
              <a:tblPr firstRow="1" bandRow="1">
                <a:tableStyleId>{8EC20E35-A176-4012-BC5E-935CFFF8708E}</a:tableStyleId>
              </a:tblPr>
              <a:tblGrid>
                <a:gridCol w="2221994">
                  <a:extLst>
                    <a:ext uri="{9D8B030D-6E8A-4147-A177-3AD203B41FA5}">
                      <a16:colId xmlns:a16="http://schemas.microsoft.com/office/drawing/2014/main" val="921540106"/>
                    </a:ext>
                  </a:extLst>
                </a:gridCol>
                <a:gridCol w="2221994">
                  <a:extLst>
                    <a:ext uri="{9D8B030D-6E8A-4147-A177-3AD203B41FA5}">
                      <a16:colId xmlns:a16="http://schemas.microsoft.com/office/drawing/2014/main" val="295622845"/>
                    </a:ext>
                  </a:extLst>
                </a:gridCol>
                <a:gridCol w="2221994">
                  <a:extLst>
                    <a:ext uri="{9D8B030D-6E8A-4147-A177-3AD203B41FA5}">
                      <a16:colId xmlns:a16="http://schemas.microsoft.com/office/drawing/2014/main" val="3269676976"/>
                    </a:ext>
                  </a:extLst>
                </a:gridCol>
                <a:gridCol w="2221994">
                  <a:extLst>
                    <a:ext uri="{9D8B030D-6E8A-4147-A177-3AD203B41FA5}">
                      <a16:colId xmlns:a16="http://schemas.microsoft.com/office/drawing/2014/main" val="586331355"/>
                    </a:ext>
                  </a:extLst>
                </a:gridCol>
              </a:tblGrid>
              <a:tr h="931614">
                <a:tc>
                  <a:txBody>
                    <a:bodyPr/>
                    <a:lstStyle/>
                    <a:p>
                      <a:pPr algn="ctr"/>
                      <a:endParaRPr lang="en-US" sz="2400" dirty="0">
                        <a:latin typeface="Arial"/>
                      </a:endParaRPr>
                    </a:p>
                  </a:txBody>
                  <a:tcPr marL="199631" marR="199631" marT="99816" marB="99816"/>
                </a:tc>
                <a:tc>
                  <a:txBody>
                    <a:bodyPr/>
                    <a:lstStyle/>
                    <a:p>
                      <a:pPr lvl="0" algn="ctr">
                        <a:buNone/>
                      </a:pPr>
                      <a:r>
                        <a:rPr lang="en-US" sz="2400" dirty="0">
                          <a:latin typeface="Arial"/>
                        </a:rPr>
                        <a:t>ResNet50V2</a:t>
                      </a:r>
                    </a:p>
                  </a:txBody>
                  <a:tcPr marL="199631" marR="199631" marT="99816" marB="99816"/>
                </a:tc>
                <a:tc>
                  <a:txBody>
                    <a:bodyPr/>
                    <a:lstStyle/>
                    <a:p>
                      <a:pPr algn="ctr"/>
                      <a:r>
                        <a:rPr lang="en-US" sz="2400" dirty="0">
                          <a:latin typeface="Arial"/>
                        </a:rPr>
                        <a:t>VGG19</a:t>
                      </a:r>
                    </a:p>
                  </a:txBody>
                  <a:tcPr marL="199631" marR="199631" marT="99816" marB="99816"/>
                </a:tc>
                <a:tc>
                  <a:txBody>
                    <a:bodyPr/>
                    <a:lstStyle/>
                    <a:p>
                      <a:pPr algn="ctr"/>
                      <a:r>
                        <a:rPr lang="en-US" sz="2400" dirty="0">
                          <a:latin typeface="Arial"/>
                        </a:rPr>
                        <a:t>SVM - Linear</a:t>
                      </a:r>
                    </a:p>
                  </a:txBody>
                  <a:tcPr marL="199631" marR="199631" marT="99816" marB="99816"/>
                </a:tc>
                <a:extLst>
                  <a:ext uri="{0D108BD9-81ED-4DB2-BD59-A6C34878D82A}">
                    <a16:rowId xmlns:a16="http://schemas.microsoft.com/office/drawing/2014/main" val="2651167334"/>
                  </a:ext>
                </a:extLst>
              </a:tr>
              <a:tr h="931614">
                <a:tc>
                  <a:txBody>
                    <a:bodyPr/>
                    <a:lstStyle/>
                    <a:p>
                      <a:pPr lvl="0">
                        <a:buNone/>
                      </a:pPr>
                      <a:r>
                        <a:rPr lang="en-US" sz="2400" dirty="0">
                          <a:latin typeface="Arial"/>
                        </a:rPr>
                        <a:t>Testing Accuracy</a:t>
                      </a:r>
                    </a:p>
                  </a:txBody>
                  <a:tcPr marL="199631" marR="199631" marT="99816" marB="99816"/>
                </a:tc>
                <a:tc>
                  <a:txBody>
                    <a:bodyPr/>
                    <a:lstStyle/>
                    <a:p>
                      <a:pPr lvl="0" algn="r">
                        <a:buNone/>
                      </a:pPr>
                      <a:r>
                        <a:rPr lang="en-US" sz="2400" dirty="0">
                          <a:latin typeface="Arial"/>
                        </a:rPr>
                        <a:t>1.0</a:t>
                      </a:r>
                    </a:p>
                  </a:txBody>
                  <a:tcPr marL="199631" marR="199631" marT="99816" marB="99816"/>
                </a:tc>
                <a:tc>
                  <a:txBody>
                    <a:bodyPr/>
                    <a:lstStyle/>
                    <a:p>
                      <a:pPr lvl="0" algn="r">
                        <a:buNone/>
                      </a:pPr>
                      <a:r>
                        <a:rPr lang="en-US" sz="2400">
                          <a:latin typeface="Arial"/>
                        </a:rPr>
                        <a:t>1.0</a:t>
                      </a:r>
                    </a:p>
                  </a:txBody>
                  <a:tcPr marL="199631" marR="199631" marT="99816" marB="99816"/>
                </a:tc>
                <a:tc>
                  <a:txBody>
                    <a:bodyPr/>
                    <a:lstStyle/>
                    <a:p>
                      <a:pPr lvl="0" algn="r">
                        <a:buNone/>
                      </a:pPr>
                      <a:r>
                        <a:rPr lang="en-US" sz="2400" dirty="0">
                          <a:latin typeface="Arial"/>
                        </a:rPr>
                        <a:t>1.0</a:t>
                      </a:r>
                    </a:p>
                  </a:txBody>
                  <a:tcPr marL="199631" marR="199631" marT="99816" marB="99816"/>
                </a:tc>
                <a:extLst>
                  <a:ext uri="{0D108BD9-81ED-4DB2-BD59-A6C34878D82A}">
                    <a16:rowId xmlns:a16="http://schemas.microsoft.com/office/drawing/2014/main" val="1971364862"/>
                  </a:ext>
                </a:extLst>
              </a:tr>
            </a:tbl>
          </a:graphicData>
        </a:graphic>
      </p:graphicFrame>
      <p:pic>
        <p:nvPicPr>
          <p:cNvPr id="22" name="Picture 22" descr="Text&#10;&#10;Description automatically generated">
            <a:extLst>
              <a:ext uri="{FF2B5EF4-FFF2-40B4-BE49-F238E27FC236}">
                <a16:creationId xmlns:a16="http://schemas.microsoft.com/office/drawing/2014/main" id="{A209E7A9-AB78-8ACA-7DE8-46D6B7E10152}"/>
              </a:ext>
            </a:extLst>
          </p:cNvPr>
          <p:cNvPicPr>
            <a:picLocks noChangeAspect="1"/>
          </p:cNvPicPr>
          <p:nvPr/>
        </p:nvPicPr>
        <p:blipFill rotWithShape="1">
          <a:blip r:embed="rId29"/>
          <a:srcRect t="15108" r="-725" b="719"/>
          <a:stretch/>
        </p:blipFill>
        <p:spPr>
          <a:xfrm>
            <a:off x="36084040" y="110295"/>
            <a:ext cx="4483021" cy="3744464"/>
          </a:xfrm>
          <a:prstGeom prst="rect">
            <a:avLst/>
          </a:prstGeom>
        </p:spPr>
      </p:pic>
      <p:pic>
        <p:nvPicPr>
          <p:cNvPr id="24" name="Picture 23">
            <a:extLst>
              <a:ext uri="{FF2B5EF4-FFF2-40B4-BE49-F238E27FC236}">
                <a16:creationId xmlns:a16="http://schemas.microsoft.com/office/drawing/2014/main" id="{96F61E88-26E3-68B2-08DD-CF1976203CE0}"/>
              </a:ext>
            </a:extLst>
          </p:cNvPr>
          <p:cNvPicPr>
            <a:picLocks noChangeAspect="1"/>
          </p:cNvPicPr>
          <p:nvPr/>
        </p:nvPicPr>
        <p:blipFill>
          <a:blip r:embed="rId30"/>
          <a:stretch>
            <a:fillRect/>
          </a:stretch>
        </p:blipFill>
        <p:spPr>
          <a:xfrm>
            <a:off x="38205042" y="9727769"/>
            <a:ext cx="4372732" cy="5836372"/>
          </a:xfrm>
          <a:prstGeom prst="rect">
            <a:avLst/>
          </a:prstGeom>
        </p:spPr>
      </p:pic>
      <p:sp>
        <p:nvSpPr>
          <p:cNvPr id="51" name="TextBox 50">
            <a:extLst>
              <a:ext uri="{FF2B5EF4-FFF2-40B4-BE49-F238E27FC236}">
                <a16:creationId xmlns:a16="http://schemas.microsoft.com/office/drawing/2014/main" id="{9B7B6777-2225-13CE-A9B4-8791F5C7EA03}"/>
              </a:ext>
            </a:extLst>
          </p:cNvPr>
          <p:cNvSpPr txBox="1"/>
          <p:nvPr/>
        </p:nvSpPr>
        <p:spPr>
          <a:xfrm>
            <a:off x="33143994" y="9727769"/>
            <a:ext cx="5155696" cy="6040115"/>
          </a:xfrm>
          <a:prstGeom prst="rect">
            <a:avLst/>
          </a:prstGeom>
          <a:noFill/>
        </p:spPr>
        <p:txBody>
          <a:bodyPr wrap="square">
            <a:spAutoFit/>
          </a:bodyPr>
          <a:lstStyle/>
          <a:p>
            <a:pPr marL="583646" indent="-557305">
              <a:spcBef>
                <a:spcPts val="284"/>
              </a:spcBef>
              <a:buFont typeface="Wingdings"/>
              <a:buChar char=""/>
              <a:tabLst>
                <a:tab pos="585032" algn="l"/>
              </a:tabLst>
              <a:defRPr/>
            </a:pPr>
            <a:r>
              <a:rPr lang="en-US" sz="3200" spc="-22" dirty="0">
                <a:latin typeface="Arial"/>
                <a:cs typeface="Arial"/>
              </a:rPr>
              <a:t>Recursive algorithm used is designed to shift the drone laterally and adjust height to keep face in center of camera frame </a:t>
            </a:r>
          </a:p>
          <a:p>
            <a:pPr marL="583646" indent="-557305">
              <a:spcBef>
                <a:spcPts val="284"/>
              </a:spcBef>
              <a:buFont typeface="Wingdings"/>
              <a:buChar char=""/>
              <a:tabLst>
                <a:tab pos="585032" algn="l"/>
              </a:tabLst>
              <a:defRPr/>
            </a:pPr>
            <a:r>
              <a:rPr lang="en-US" sz="3200" spc="-22" dirty="0">
                <a:latin typeface="Arial"/>
                <a:cs typeface="Arial"/>
              </a:rPr>
              <a:t>Every return of the function results in the drone doing a flip to let the user acknowledge it is finished with a call of the function</a:t>
            </a:r>
            <a:endParaRPr lang="en-US" sz="3200" dirty="0">
              <a:latin typeface="Arial"/>
              <a:cs typeface="Arial"/>
            </a:endParaRPr>
          </a:p>
        </p:txBody>
      </p:sp>
      <p:pic>
        <p:nvPicPr>
          <p:cNvPr id="23" name="Picture 2" descr="DJI Tello Drone White | eBay">
            <a:extLst>
              <a:ext uri="{FF2B5EF4-FFF2-40B4-BE49-F238E27FC236}">
                <a16:creationId xmlns:a16="http://schemas.microsoft.com/office/drawing/2014/main" id="{4DF58BD7-FDE9-D15B-9B19-4615B636DCE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604371" y="17565514"/>
            <a:ext cx="2616284" cy="2616284"/>
          </a:xfrm>
          <a:prstGeom prst="rect">
            <a:avLst/>
          </a:prstGeom>
          <a:noFill/>
          <a:extLst>
            <a:ext uri="{909E8E84-426E-40DD-AFC4-6F175D3DCCD1}">
              <a14:hiddenFill xmlns:a14="http://schemas.microsoft.com/office/drawing/2010/main">
                <a:solidFill>
                  <a:srgbClr val="FFFFFF"/>
                </a:solidFill>
              </a14:hiddenFill>
            </a:ext>
          </a:extLst>
        </p:spPr>
      </p:pic>
      <p:sp>
        <p:nvSpPr>
          <p:cNvPr id="29" name="object 17">
            <a:extLst>
              <a:ext uri="{FF2B5EF4-FFF2-40B4-BE49-F238E27FC236}">
                <a16:creationId xmlns:a16="http://schemas.microsoft.com/office/drawing/2014/main" id="{010998A5-E9BD-8415-46C2-FE984565DC2D}"/>
              </a:ext>
            </a:extLst>
          </p:cNvPr>
          <p:cNvSpPr txBox="1"/>
          <p:nvPr/>
        </p:nvSpPr>
        <p:spPr>
          <a:xfrm>
            <a:off x="10640283" y="21385360"/>
            <a:ext cx="9274841" cy="1873257"/>
          </a:xfrm>
          <a:prstGeom prst="rect">
            <a:avLst/>
          </a:prstGeom>
        </p:spPr>
        <p:txBody>
          <a:bodyPr vert="horz" wrap="square" lIns="0" tIns="26340" rIns="0" bIns="0" rtlCol="0" anchor="t">
            <a:spAutoFit/>
          </a:bodyPr>
          <a:lstStyle/>
          <a:p>
            <a:pPr marL="27727">
              <a:spcBef>
                <a:spcPts val="207"/>
              </a:spcBef>
            </a:pPr>
            <a:r>
              <a:rPr lang="en-US" sz="6000" dirty="0">
                <a:solidFill>
                  <a:srgbClr val="008000"/>
                </a:solidFill>
                <a:latin typeface="Arial Black"/>
                <a:cs typeface="Arial Black"/>
              </a:rPr>
              <a:t>User Verification through ML</a:t>
            </a:r>
            <a:endParaRPr sz="6000" dirty="0">
              <a:latin typeface="Arial Black"/>
              <a:cs typeface="Arial Black"/>
            </a:endParaRPr>
          </a:p>
        </p:txBody>
      </p:sp>
      <p:pic>
        <p:nvPicPr>
          <p:cNvPr id="38" name="Picture 37">
            <a:extLst>
              <a:ext uri="{FF2B5EF4-FFF2-40B4-BE49-F238E27FC236}">
                <a16:creationId xmlns:a16="http://schemas.microsoft.com/office/drawing/2014/main" id="{DF782952-D679-601E-C2BF-CE6C67C80385}"/>
              </a:ext>
            </a:extLst>
          </p:cNvPr>
          <p:cNvPicPr>
            <a:picLocks noChangeAspect="1"/>
          </p:cNvPicPr>
          <p:nvPr/>
        </p:nvPicPr>
        <p:blipFill>
          <a:blip r:embed="rId32"/>
          <a:stretch>
            <a:fillRect/>
          </a:stretch>
        </p:blipFill>
        <p:spPr>
          <a:xfrm>
            <a:off x="1611676" y="14538987"/>
            <a:ext cx="3639058" cy="2457793"/>
          </a:xfrm>
          <a:prstGeom prst="rect">
            <a:avLst/>
          </a:prstGeom>
        </p:spPr>
      </p:pic>
      <p:pic>
        <p:nvPicPr>
          <p:cNvPr id="39" name="Picture 6" descr="Image">
            <a:extLst>
              <a:ext uri="{FF2B5EF4-FFF2-40B4-BE49-F238E27FC236}">
                <a16:creationId xmlns:a16="http://schemas.microsoft.com/office/drawing/2014/main" id="{B9614AB6-D413-3137-D1D4-76C8F9BCE3F3}"/>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9695788" y="26971553"/>
            <a:ext cx="2941928" cy="523009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A person in a room&#10;&#10;Description automatically generated with medium confidence">
            <a:extLst>
              <a:ext uri="{FF2B5EF4-FFF2-40B4-BE49-F238E27FC236}">
                <a16:creationId xmlns:a16="http://schemas.microsoft.com/office/drawing/2014/main" id="{486C80D5-3C74-BED5-148C-6E16CF30E65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5180436" y="27102263"/>
            <a:ext cx="4237087" cy="4968671"/>
          </a:xfrm>
          <a:prstGeom prst="rect">
            <a:avLst/>
          </a:prstGeom>
        </p:spPr>
      </p:pic>
      <p:pic>
        <p:nvPicPr>
          <p:cNvPr id="48" name="Picture 7">
            <a:extLst>
              <a:ext uri="{FF2B5EF4-FFF2-40B4-BE49-F238E27FC236}">
                <a16:creationId xmlns:a16="http://schemas.microsoft.com/office/drawing/2014/main" id="{30373195-D1EB-86F9-E88A-07F1FBC09E04}"/>
              </a:ext>
            </a:extLst>
          </p:cNvPr>
          <p:cNvPicPr>
            <a:picLocks noChangeAspect="1"/>
          </p:cNvPicPr>
          <p:nvPr/>
        </p:nvPicPr>
        <p:blipFill>
          <a:blip r:embed="rId35"/>
          <a:stretch>
            <a:fillRect/>
          </a:stretch>
        </p:blipFill>
        <p:spPr>
          <a:xfrm>
            <a:off x="28747752" y="11538544"/>
            <a:ext cx="3970163" cy="284628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F3B97B96B1B4469BC67A7BF7EA41E0" ma:contentTypeVersion="13" ma:contentTypeDescription="Create a new document." ma:contentTypeScope="" ma:versionID="122efe06e72538aba78875c69fe5eff6">
  <xsd:schema xmlns:xsd="http://www.w3.org/2001/XMLSchema" xmlns:xs="http://www.w3.org/2001/XMLSchema" xmlns:p="http://schemas.microsoft.com/office/2006/metadata/properties" xmlns:ns3="93749ea4-c09f-4c06-a56d-fe4c6c4bb599" xmlns:ns4="ce5923e2-b798-4d4f-8483-3b8488069ba0" targetNamespace="http://schemas.microsoft.com/office/2006/metadata/properties" ma:root="true" ma:fieldsID="ea97e866ac030db709a6797eec8f64e3" ns3:_="" ns4:_="">
    <xsd:import namespace="93749ea4-c09f-4c06-a56d-fe4c6c4bb599"/>
    <xsd:import namespace="ce5923e2-b798-4d4f-8483-3b8488069ba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749ea4-c09f-4c06-a56d-fe4c6c4bb59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5923e2-b798-4d4f-8483-3b8488069ba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e5923e2-b798-4d4f-8483-3b8488069ba0" xsi:nil="true"/>
  </documentManagement>
</p:properties>
</file>

<file path=customXml/itemProps1.xml><?xml version="1.0" encoding="utf-8"?>
<ds:datastoreItem xmlns:ds="http://schemas.openxmlformats.org/officeDocument/2006/customXml" ds:itemID="{DB3C2A75-9A5B-4414-AC7A-41FDD5528D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749ea4-c09f-4c06-a56d-fe4c6c4bb599"/>
    <ds:schemaRef ds:uri="ce5923e2-b798-4d4f-8483-3b8488069b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DA80B0-02F6-4A09-A51F-241EB4AE8F72}">
  <ds:schemaRefs>
    <ds:schemaRef ds:uri="http://schemas.microsoft.com/sharepoint/v3/contenttype/forms"/>
  </ds:schemaRefs>
</ds:datastoreItem>
</file>

<file path=customXml/itemProps3.xml><?xml version="1.0" encoding="utf-8"?>
<ds:datastoreItem xmlns:ds="http://schemas.openxmlformats.org/officeDocument/2006/customXml" ds:itemID="{33973CA8-15B2-4279-8E4D-56EB8CA1E319}">
  <ds:schemaRefs>
    <ds:schemaRef ds:uri="http://purl.org/dc/terms/"/>
    <ds:schemaRef ds:uri="http://www.w3.org/XML/1998/namespace"/>
    <ds:schemaRef ds:uri="http://purl.org/dc/elements/1.1/"/>
    <ds:schemaRef ds:uri="http://schemas.microsoft.com/office/2006/documentManagement/types"/>
    <ds:schemaRef ds:uri="http://schemas.microsoft.com/office/2006/metadata/properties"/>
    <ds:schemaRef ds:uri="ce5923e2-b798-4d4f-8483-3b8488069ba0"/>
    <ds:schemaRef ds:uri="http://purl.org/dc/dcmitype/"/>
    <ds:schemaRef ds:uri="http://schemas.openxmlformats.org/package/2006/metadata/core-properties"/>
    <ds:schemaRef ds:uri="http://schemas.microsoft.com/office/infopath/2007/PartnerControls"/>
    <ds:schemaRef ds:uri="93749ea4-c09f-4c06-a56d-fe4c6c4bb599"/>
  </ds:schemaRefs>
</ds:datastoreItem>
</file>

<file path=docMetadata/LabelInfo.xml><?xml version="1.0" encoding="utf-8"?>
<clbl:labelList xmlns:clbl="http://schemas.microsoft.com/office/2020/mipLabelMetadata">
  <clbl:label id="{1ea2b65f-2f5e-440e-b025-dfdfafd8e097}" enabled="0" method="" siteId="{1ea2b65f-2f5e-440e-b025-dfdfafd8e097}" removed="1"/>
</clbl:labelList>
</file>

<file path=docProps/app.xml><?xml version="1.0" encoding="utf-8"?>
<Properties xmlns="http://schemas.openxmlformats.org/officeDocument/2006/extended-properties" xmlns:vt="http://schemas.openxmlformats.org/officeDocument/2006/docPropsVTypes">
  <Template/>
  <TotalTime>838</TotalTime>
  <Words>783</Words>
  <Application>Microsoft Office PowerPoint</Application>
  <PresentationFormat>Custom</PresentationFormat>
  <Paragraphs>67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Helvetica</vt:lpstr>
      <vt:lpstr>Wingdings</vt:lpstr>
      <vt:lpstr>Office Theme</vt:lpstr>
      <vt:lpstr>Facial Detection and Tracking by Autonomous Drone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Mohammad</dc:creator>
  <cp:lastModifiedBy>Angel Rodriguez</cp:lastModifiedBy>
  <cp:revision>141</cp:revision>
  <dcterms:created xsi:type="dcterms:W3CDTF">2023-04-17T02:08:43Z</dcterms:created>
  <dcterms:modified xsi:type="dcterms:W3CDTF">2023-05-12T16:14:55Z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2022-04-16T00:00:00Z</vt:filetime>
  </property>
  <property fmtid="{D5CDD505-2E9C-101B-9397-08002B2CF9AE}" pid="3" name="Creator">
    <vt:lpwstr>Acrobat PDFMaker 22 for PowerPoint</vt:lpwstr>
  </property>
  <property fmtid="{D5CDD505-2E9C-101B-9397-08002B2CF9AE}" pid="4" name="LastSaved">
    <vt:filetime>2023-04-17T00:00:00Z</vt:filetime>
  </property>
  <property fmtid="{D5CDD505-2E9C-101B-9397-08002B2CF9AE}" pid="5" name="Producer">
    <vt:lpwstr>Adobe PDF Library 22.1.149</vt:lpwstr>
  </property>
  <property fmtid="{D5CDD505-2E9C-101B-9397-08002B2CF9AE}" pid="6" name="ContentTypeId">
    <vt:lpwstr>0x010100D9F3B97B96B1B4469BC67A7BF7EA41E0</vt:lpwstr>
  </property>
</Properties>
</file>